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61" r:id="rId4"/>
    <p:sldId id="263" r:id="rId5"/>
    <p:sldId id="264" r:id="rId6"/>
    <p:sldId id="265" r:id="rId7"/>
    <p:sldId id="262" r:id="rId8"/>
    <p:sldId id="257" r:id="rId9"/>
    <p:sldId id="272" r:id="rId10"/>
    <p:sldId id="266" r:id="rId11"/>
    <p:sldId id="267" r:id="rId12"/>
    <p:sldId id="273" r:id="rId13"/>
    <p:sldId id="268" r:id="rId14"/>
    <p:sldId id="269" r:id="rId15"/>
    <p:sldId id="274" r:id="rId16"/>
    <p:sldId id="270" r:id="rId17"/>
    <p:sldId id="271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6DABE5B6-6914-499A-93F6-081A0066D97F}">
          <p14:sldIdLst>
            <p14:sldId id="256"/>
          </p14:sldIdLst>
        </p14:section>
        <p14:section name="Funktion Qc" id="{B7E68CAF-410C-4BB4-966A-140852120DFE}">
          <p14:sldIdLst>
            <p14:sldId id="259"/>
            <p14:sldId id="261"/>
            <p14:sldId id="263"/>
            <p14:sldId id="264"/>
            <p14:sldId id="265"/>
            <p14:sldId id="262"/>
          </p14:sldIdLst>
        </p14:section>
        <p14:section name="Unsere Probleme" id="{EACCCBC7-C2F5-4C79-9363-87449D9B1F65}">
          <p14:sldIdLst>
            <p14:sldId id="257"/>
            <p14:sldId id="272"/>
            <p14:sldId id="266"/>
            <p14:sldId id="267"/>
            <p14:sldId id="273"/>
            <p14:sldId id="268"/>
            <p14:sldId id="269"/>
            <p14:sldId id="274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A5B22C"/>
    <a:srgbClr val="C0CF00"/>
    <a:srgbClr val="BFD7EF"/>
    <a:srgbClr val="D4DE78"/>
    <a:srgbClr val="BED7EF"/>
    <a:srgbClr val="8C9725"/>
    <a:srgbClr val="C0CF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95" d="100"/>
          <a:sy n="95" d="100"/>
        </p:scale>
        <p:origin x="3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Erfolgreiche Durchläufe in %</c:v>
                </c:pt>
              </c:strCache>
            </c:strRef>
          </c:tx>
          <c:spPr>
            <a:solidFill>
              <a:srgbClr val="A5B22C"/>
            </a:solidFill>
            <a:ln>
              <a:noFill/>
            </a:ln>
            <a:effectLst/>
          </c:spPr>
          <c:invertIfNegative val="0"/>
          <c:cat>
            <c:strRef>
              <c:f>Tabelle1!$A$2:$A$6</c:f>
              <c:strCache>
                <c:ptCount val="5"/>
                <c:pt idx="0">
                  <c:v>n = 4</c:v>
                </c:pt>
                <c:pt idx="1">
                  <c:v>n = 5</c:v>
                </c:pt>
                <c:pt idx="2">
                  <c:v>n = 6</c:v>
                </c:pt>
                <c:pt idx="3">
                  <c:v>n = 7</c:v>
                </c:pt>
                <c:pt idx="4">
                  <c:v>n = 8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6208</c:v>
                </c:pt>
                <c:pt idx="1">
                  <c:v>2324</c:v>
                </c:pt>
                <c:pt idx="2">
                  <c:v>463</c:v>
                </c:pt>
                <c:pt idx="3">
                  <c:v>41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70-4278-AE34-61BB9A4A1DA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Tabelle1!$A$2:$A$6</c:f>
              <c:strCache>
                <c:ptCount val="5"/>
                <c:pt idx="0">
                  <c:v>n = 4</c:v>
                </c:pt>
                <c:pt idx="1">
                  <c:v>n = 5</c:v>
                </c:pt>
                <c:pt idx="2">
                  <c:v>n = 6</c:v>
                </c:pt>
                <c:pt idx="3">
                  <c:v>n = 7</c:v>
                </c:pt>
                <c:pt idx="4">
                  <c:v>n = 8</c:v>
                </c:pt>
              </c:strCache>
            </c:str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70-4278-AE34-61BB9A4A1DAA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Tabelle1!$A$2:$A$6</c:f>
              <c:strCache>
                <c:ptCount val="5"/>
                <c:pt idx="0">
                  <c:v>n = 4</c:v>
                </c:pt>
                <c:pt idx="1">
                  <c:v>n = 5</c:v>
                </c:pt>
                <c:pt idx="2">
                  <c:v>n = 6</c:v>
                </c:pt>
                <c:pt idx="3">
                  <c:v>n = 7</c:v>
                </c:pt>
                <c:pt idx="4">
                  <c:v>n = 8</c:v>
                </c:pt>
              </c:strCache>
            </c:strRef>
          </c:cat>
          <c:val>
            <c:numRef>
              <c:f>Tabelle1!$D$2:$D$6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70-4278-AE34-61BB9A4A1D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31534879"/>
        <c:axId val="625824431"/>
      </c:barChart>
      <c:catAx>
        <c:axId val="1131534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25824431"/>
        <c:crosses val="autoZero"/>
        <c:auto val="1"/>
        <c:lblAlgn val="ctr"/>
        <c:lblOffset val="100"/>
        <c:noMultiLvlLbl val="0"/>
      </c:catAx>
      <c:valAx>
        <c:axId val="625824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315348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 sz="1400"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64E9C-53FC-41E7-B0B9-94BCC13A71D8}" type="datetimeFigureOut">
              <a:rPr lang="de-DE" smtClean="0"/>
              <a:t>26.03.2019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9E647-AE8F-48E0-B767-B4141966C5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9908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9E647-AE8F-48E0-B767-B4141966C52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5175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0322FB-3423-448D-98A7-771C89059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E253C0C-C908-40F1-8FED-29A93BA27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5618F6-FABD-4995-9713-21C8DA978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F229B-4620-4E4C-8661-A151A56F162F}" type="datetimeFigureOut">
              <a:rPr lang="de-DE" smtClean="0"/>
              <a:t>26.03.2019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70BF1BF-6C0B-4B42-9832-2B95BEEB6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856F14-BD00-4F2B-9C33-08EF4A0AB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A823-C0F4-4426-A5BD-BB19EDDDB5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7964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8F9C00-0DE3-4D3D-9115-31EAE6EC6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E0FA89D-95EB-4DFD-84B0-3AAF51B0F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4147316-9E73-44AE-8044-59CFFA7DA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F229B-4620-4E4C-8661-A151A56F162F}" type="datetimeFigureOut">
              <a:rPr lang="de-DE" smtClean="0"/>
              <a:t>26.03.2019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EF3CB82-41EB-4A85-B299-18D7D788B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0C94AE-8437-459D-8840-86CBDB6F3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A823-C0F4-4426-A5BD-BB19EDDDB5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7629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4DB14F4-98BA-41AB-A772-2420BE1F02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79269D2-846F-48D0-A55A-BA63D28F26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CB0F51-E1E1-4804-A320-51A4A92AD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F229B-4620-4E4C-8661-A151A56F162F}" type="datetimeFigureOut">
              <a:rPr lang="de-DE" smtClean="0"/>
              <a:t>26.03.2019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6ADD5E-F5C6-4166-9320-2DE6B88BC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B943535-D2B1-4C6A-B715-EF0AC1848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A823-C0F4-4426-A5BD-BB19EDDDB5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2883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EA7BB5-B4CE-4C3B-A224-E62EC53E0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9F0BF9-BE44-43CE-AFEE-A13CC4532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5718C7-3CEB-4F0C-A5DA-84E46525B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F229B-4620-4E4C-8661-A151A56F162F}" type="datetimeFigureOut">
              <a:rPr lang="de-DE" smtClean="0"/>
              <a:t>26.03.2019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555355-8B4D-4D15-A608-05A693C1F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96E8AD4-C0A8-4C2F-BB00-AAC1399A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A823-C0F4-4426-A5BD-BB19EDDDB5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3328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7405F1-0818-49AF-A320-59AC33F79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47246C7-98AA-4C38-90FC-79555D458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2720A60-0E01-45DD-A551-330B9E6C4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F229B-4620-4E4C-8661-A151A56F162F}" type="datetimeFigureOut">
              <a:rPr lang="de-DE" smtClean="0"/>
              <a:t>26.03.2019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4EBDD4-062F-4BA7-AAA5-4FBB17F4A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3850CF0-CB85-4103-A449-5E338ACF8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A823-C0F4-4426-A5BD-BB19EDDDB5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110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3B33F-B9FB-43CC-99C6-784DC6902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D34C05-9048-43CE-82B2-5A2396EC38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01390A9-A3E5-4F76-9BBE-37D1CFDFD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1BFC03C-97D8-49D1-AB1A-98E67AD7C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F229B-4620-4E4C-8661-A151A56F162F}" type="datetimeFigureOut">
              <a:rPr lang="de-DE" smtClean="0"/>
              <a:t>26.03.2019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7B4981C-CE54-4B41-B677-FA65FA9A2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4FE4D4D-1E32-4C2C-85C2-2A09322F9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A823-C0F4-4426-A5BD-BB19EDDDB5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31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3DEDD5-9401-4DFB-B29D-67B3847D4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EAD0682-35ED-416B-9E96-8F4678F49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2484451-AD1C-4561-90A2-21BF28D17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2308ADB-DBB3-4CCF-8DB9-DD44B4319D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2C7594B-D4DC-45C6-AF1E-8A8850EF1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8898AED-A4A6-4052-82B6-34C8B92BC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F229B-4620-4E4C-8661-A151A56F162F}" type="datetimeFigureOut">
              <a:rPr lang="de-DE" smtClean="0"/>
              <a:t>26.03.2019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A0CC782-4794-4BC6-95FE-725C817B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FA3EB80-13B7-4A0D-BFB2-008EA34D0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A823-C0F4-4426-A5BD-BB19EDDDB5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9286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379C66-AB0A-464B-B245-F42B2A5A0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BB4C33B-A0A4-46F6-8ECF-43C0E6F9D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F229B-4620-4E4C-8661-A151A56F162F}" type="datetimeFigureOut">
              <a:rPr lang="de-DE" smtClean="0"/>
              <a:t>26.03.2019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D111CD2-1865-4FE4-9223-5752D6A53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9BAA495-8664-495E-B9FC-1395D11B3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A823-C0F4-4426-A5BD-BB19EDDDB5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0323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802D94B-3AD8-4CC5-BA27-93486D155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F229B-4620-4E4C-8661-A151A56F162F}" type="datetimeFigureOut">
              <a:rPr lang="de-DE" smtClean="0"/>
              <a:t>26.03.2019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14BA5C9-B26A-4DB1-87BB-D1E285F91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7ABA0B9-1D9F-4AD6-80EE-F9525B3E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A823-C0F4-4426-A5BD-BB19EDDDB5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512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345CDA-DFEE-479D-92BF-B010F8355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C2C6B7-4DE8-4DFF-9412-2F6028692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4A71084-D273-46C3-BB1D-92FAAFC593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1DAF266-98BF-44D9-9C1E-FFF336963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F229B-4620-4E4C-8661-A151A56F162F}" type="datetimeFigureOut">
              <a:rPr lang="de-DE" smtClean="0"/>
              <a:t>26.03.2019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7F68B4C-5CDA-45DE-95A0-A936710E9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62AC567-87EA-4941-A80A-95DCC6D58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A823-C0F4-4426-A5BD-BB19EDDDB5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583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12B159-E30E-448D-9037-5D42DF976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FA3DF83-B227-44CB-9FE1-F169AA1FF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B952BE-C90A-4BD1-8F2A-F1C620DBE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F67EAB1-B3E0-4DA2-B3FB-83D5BCD16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F229B-4620-4E4C-8661-A151A56F162F}" type="datetimeFigureOut">
              <a:rPr lang="de-DE" smtClean="0"/>
              <a:t>26.03.2019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25E7A32-7248-44D6-A14F-1584A4BA6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09AF8AF-451C-4534-86DC-C94FE1940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A823-C0F4-4426-A5BD-BB19EDDDB5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8984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842F2C0-DEFF-441D-929D-29B1F2A99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C4D31AD-C2B9-4EE2-A933-203C1F694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9C62BC-822F-4F4F-89A9-BD49A2E28A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F229B-4620-4E4C-8661-A151A56F162F}" type="datetimeFigureOut">
              <a:rPr lang="de-DE" smtClean="0"/>
              <a:t>26.03.2019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0B7987-720B-4FA6-B873-C59857F9FA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3B536D-8A6E-4ADE-92A0-2385EFAA2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2A823-C0F4-4426-A5BD-BB19EDDDB5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932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00E231-3FB2-4552-AE9F-945F6553CC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905" y="2683878"/>
            <a:ext cx="11954189" cy="1490244"/>
          </a:xfrm>
        </p:spPr>
        <p:txBody>
          <a:bodyPr>
            <a:noAutofit/>
          </a:bodyPr>
          <a:lstStyle/>
          <a:p>
            <a:r>
              <a:rPr lang="de-DE" sz="5400" dirty="0">
                <a:solidFill>
                  <a:srgbClr val="A5B22C"/>
                </a:solidFill>
              </a:rPr>
              <a:t>Lösung des n-Damenproblems auf einem adiabatischen Quantencomputer</a:t>
            </a:r>
          </a:p>
        </p:txBody>
      </p:sp>
    </p:spTree>
    <p:extLst>
      <p:ext uri="{BB962C8B-B14F-4D97-AF65-F5344CB8AC3E}">
        <p14:creationId xmlns:p14="http://schemas.microsoft.com/office/powerpoint/2010/main" val="3997456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utoShape 3">
            <a:extLst>
              <a:ext uri="{FF2B5EF4-FFF2-40B4-BE49-F238E27FC236}">
                <a16:creationId xmlns:a16="http://schemas.microsoft.com/office/drawing/2014/main" id="{CF9FA976-5C21-4D30-AF78-A0661BE7C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3667" y="1267988"/>
            <a:ext cx="6362126" cy="5477604"/>
          </a:xfrm>
          <a:prstGeom prst="roundRect">
            <a:avLst>
              <a:gd name="adj" fmla="val 6381"/>
            </a:avLst>
          </a:prstGeom>
          <a:solidFill>
            <a:schemeClr val="accent2">
              <a:alpha val="38824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4937569-21FB-4C6D-BC80-DF680BF314AC}"/>
              </a:ext>
            </a:extLst>
          </p:cNvPr>
          <p:cNvSpPr/>
          <p:nvPr/>
        </p:nvSpPr>
        <p:spPr>
          <a:xfrm>
            <a:off x="9617136" y="3338996"/>
            <a:ext cx="1432795" cy="1433431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BBBCAB31-05C9-4383-AFF3-0358525E2A9A}"/>
              </a:ext>
            </a:extLst>
          </p:cNvPr>
          <p:cNvSpPr/>
          <p:nvPr/>
        </p:nvSpPr>
        <p:spPr>
          <a:xfrm>
            <a:off x="9617136" y="5090906"/>
            <a:ext cx="1432795" cy="1433431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93F1E1C-8A3E-43FA-82AA-EE2A8F36804A}"/>
              </a:ext>
            </a:extLst>
          </p:cNvPr>
          <p:cNvSpPr/>
          <p:nvPr/>
        </p:nvSpPr>
        <p:spPr>
          <a:xfrm>
            <a:off x="9614730" y="1593509"/>
            <a:ext cx="1446843" cy="1425484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AutoShape 3">
            <a:extLst>
              <a:ext uri="{FF2B5EF4-FFF2-40B4-BE49-F238E27FC236}">
                <a16:creationId xmlns:a16="http://schemas.microsoft.com/office/drawing/2014/main" id="{80FC98EA-5679-4077-8A20-6F9E3DEB7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3667" y="1270920"/>
            <a:ext cx="3331142" cy="2656089"/>
          </a:xfrm>
          <a:prstGeom prst="roundRect">
            <a:avLst>
              <a:gd name="adj" fmla="val 11822"/>
            </a:avLst>
          </a:prstGeom>
          <a:solidFill>
            <a:srgbClr val="FFFFFF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1" name="AutoShape 3">
            <a:extLst>
              <a:ext uri="{FF2B5EF4-FFF2-40B4-BE49-F238E27FC236}">
                <a16:creationId xmlns:a16="http://schemas.microsoft.com/office/drawing/2014/main" id="{7629B55C-8066-4AE9-843F-ACEF5857B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3667" y="1267988"/>
            <a:ext cx="3331142" cy="2656089"/>
          </a:xfrm>
          <a:prstGeom prst="roundRect">
            <a:avLst>
              <a:gd name="adj" fmla="val 11822"/>
            </a:avLst>
          </a:prstGeom>
          <a:solidFill>
            <a:srgbClr val="C0CF00">
              <a:alpha val="38824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0" name="AutoShape 3">
            <a:extLst>
              <a:ext uri="{FF2B5EF4-FFF2-40B4-BE49-F238E27FC236}">
                <a16:creationId xmlns:a16="http://schemas.microsoft.com/office/drawing/2014/main" id="{4BCD73D3-2110-4602-913B-DD7E67B4E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207" y="1271186"/>
            <a:ext cx="5135055" cy="1212356"/>
          </a:xfrm>
          <a:prstGeom prst="roundRect">
            <a:avLst>
              <a:gd name="adj" fmla="val 17118"/>
            </a:avLst>
          </a:prstGeom>
          <a:solidFill>
            <a:srgbClr val="C0CF00">
              <a:alpha val="38824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CA891D0E-2438-411E-8190-4E8AD28277B2}"/>
              </a:ext>
            </a:extLst>
          </p:cNvPr>
          <p:cNvSpPr/>
          <p:nvPr/>
        </p:nvSpPr>
        <p:spPr>
          <a:xfrm>
            <a:off x="9615967" y="1593509"/>
            <a:ext cx="471600" cy="471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D5198435-37B6-4F38-9D71-E415D0F6EA17}"/>
              </a:ext>
            </a:extLst>
          </p:cNvPr>
          <p:cNvSpPr/>
          <p:nvPr/>
        </p:nvSpPr>
        <p:spPr>
          <a:xfrm>
            <a:off x="9617136" y="1598704"/>
            <a:ext cx="477999" cy="471600"/>
          </a:xfrm>
          <a:prstGeom prst="rect">
            <a:avLst/>
          </a:prstGeom>
          <a:solidFill>
            <a:srgbClr val="A5B2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B2ADE542-DDC4-494A-B517-FC17C55C24C6}"/>
              </a:ext>
            </a:extLst>
          </p:cNvPr>
          <p:cNvSpPr/>
          <p:nvPr/>
        </p:nvSpPr>
        <p:spPr>
          <a:xfrm>
            <a:off x="9621884" y="2560705"/>
            <a:ext cx="471600" cy="471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207B503A-8E64-4DB2-A3F8-F0560A5B26B2}"/>
              </a:ext>
            </a:extLst>
          </p:cNvPr>
          <p:cNvSpPr/>
          <p:nvPr/>
        </p:nvSpPr>
        <p:spPr>
          <a:xfrm>
            <a:off x="9622331" y="3346546"/>
            <a:ext cx="471600" cy="471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FC92F45A-57C4-457D-9D27-EC46A22DC2C9}"/>
              </a:ext>
            </a:extLst>
          </p:cNvPr>
          <p:cNvSpPr/>
          <p:nvPr/>
        </p:nvSpPr>
        <p:spPr>
          <a:xfrm>
            <a:off x="10579583" y="3345395"/>
            <a:ext cx="471600" cy="471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02C5F624-2B3E-4D8B-8CD2-F18A84FF8D06}"/>
              </a:ext>
            </a:extLst>
          </p:cNvPr>
          <p:cNvSpPr/>
          <p:nvPr/>
        </p:nvSpPr>
        <p:spPr>
          <a:xfrm>
            <a:off x="10097593" y="4300827"/>
            <a:ext cx="471600" cy="471600"/>
          </a:xfrm>
          <a:prstGeom prst="rect">
            <a:avLst/>
          </a:prstGeom>
          <a:solidFill>
            <a:srgbClr val="A5B2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0DF8F209-5ADA-40D5-A86C-3BC4D12CE0D5}"/>
              </a:ext>
            </a:extLst>
          </p:cNvPr>
          <p:cNvSpPr/>
          <p:nvPr/>
        </p:nvSpPr>
        <p:spPr>
          <a:xfrm>
            <a:off x="10579583" y="5089590"/>
            <a:ext cx="471600" cy="471600"/>
          </a:xfrm>
          <a:prstGeom prst="rect">
            <a:avLst/>
          </a:prstGeom>
          <a:solidFill>
            <a:srgbClr val="A5B2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0B83792-F0D4-4C2F-B81B-AE45F4FDEB5E}"/>
              </a:ext>
            </a:extLst>
          </p:cNvPr>
          <p:cNvSpPr txBox="1">
            <a:spLocks/>
          </p:cNvSpPr>
          <p:nvPr/>
        </p:nvSpPr>
        <p:spPr>
          <a:xfrm>
            <a:off x="425150" y="112408"/>
            <a:ext cx="11274976" cy="70028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000" dirty="0">
                <a:solidFill>
                  <a:srgbClr val="A5B22C"/>
                </a:solidFill>
              </a:rPr>
              <a:t>Das Springerwegproblem</a:t>
            </a:r>
            <a:endParaRPr lang="de-DE" sz="40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06C8B36-A94D-4C39-9BDE-9CB4699299C5}"/>
              </a:ext>
            </a:extLst>
          </p:cNvPr>
          <p:cNvSpPr txBox="1"/>
          <p:nvPr/>
        </p:nvSpPr>
        <p:spPr>
          <a:xfrm>
            <a:off x="274528" y="1369533"/>
            <a:ext cx="51350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Beim Springerproblem geht es darum, auf einem Schachfeld eine Route zu finden, bei der ein Springer jedes Feld genau einmal besucht.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9267239-6F74-494C-B4AD-5D108F13561C}"/>
              </a:ext>
            </a:extLst>
          </p:cNvPr>
          <p:cNvSpPr txBox="1"/>
          <p:nvPr/>
        </p:nvSpPr>
        <p:spPr>
          <a:xfrm>
            <a:off x="277508" y="3186887"/>
            <a:ext cx="1914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rgbClr val="A5B22C"/>
                </a:solidFill>
              </a:rPr>
              <a:t>Der Springerzug: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4365FF88-1DAC-4EBF-B308-C3446CFB0C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791313"/>
              </p:ext>
            </p:extLst>
          </p:nvPr>
        </p:nvGraphicFramePr>
        <p:xfrm>
          <a:off x="395800" y="3707494"/>
          <a:ext cx="2160000" cy="21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102761079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5455676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522560574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88717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31847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795191"/>
                  </a:ext>
                </a:extLst>
              </a:tr>
            </a:tbl>
          </a:graphicData>
        </a:graphic>
      </p:graphicFrame>
      <p:pic>
        <p:nvPicPr>
          <p:cNvPr id="12" name="Grafik 11">
            <a:extLst>
              <a:ext uri="{FF2B5EF4-FFF2-40B4-BE49-F238E27FC236}">
                <a16:creationId xmlns:a16="http://schemas.microsoft.com/office/drawing/2014/main" id="{B4CFCDBC-BD19-4D0B-8995-FDC60E1F8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88" y="3728620"/>
            <a:ext cx="671419" cy="67141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9164E6B-F82F-4B72-B2EF-6DA32646B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87" y="3728620"/>
            <a:ext cx="671419" cy="671419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3E41EE7D-2814-4F48-8589-F822B8BD6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86" y="3728620"/>
            <a:ext cx="671419" cy="671419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371952B7-DB81-43F6-B25A-9E6E7D69C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767" y="3707494"/>
            <a:ext cx="2160000" cy="216000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E374183A-784D-472F-ACCD-EF9E95D8C01C}"/>
              </a:ext>
            </a:extLst>
          </p:cNvPr>
          <p:cNvSpPr txBox="1"/>
          <p:nvPr/>
        </p:nvSpPr>
        <p:spPr>
          <a:xfrm>
            <a:off x="2747011" y="3165761"/>
            <a:ext cx="2272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A5B22C"/>
                </a:solidFill>
              </a:rPr>
              <a:t>Mögliche Lösung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AAE4D48E-D46F-4A70-AC9E-E5892C500D17}"/>
              </a:ext>
            </a:extLst>
          </p:cNvPr>
          <p:cNvSpPr txBox="1"/>
          <p:nvPr/>
        </p:nvSpPr>
        <p:spPr>
          <a:xfrm>
            <a:off x="5836914" y="1323272"/>
            <a:ext cx="31282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Bei diesem Problem haben wir uns die </a:t>
            </a:r>
            <a:r>
              <a:rPr lang="de-DE" sz="2000" b="1" dirty="0"/>
              <a:t>Züge </a:t>
            </a:r>
            <a:r>
              <a:rPr lang="de-DE" sz="2000" dirty="0"/>
              <a:t>des Springers als </a:t>
            </a:r>
            <a:r>
              <a:rPr lang="de-DE" sz="2000" b="1" dirty="0"/>
              <a:t>Zeitebenen </a:t>
            </a:r>
            <a:r>
              <a:rPr lang="de-DE" sz="2000" dirty="0"/>
              <a:t>vorgestellt, die untereinander angeordnet sind. So „hüpft“ der Springer von einer in die nächste Zeitebene. </a:t>
            </a:r>
          </a:p>
        </p:txBody>
      </p:sp>
      <p:graphicFrame>
        <p:nvGraphicFramePr>
          <p:cNvPr id="25" name="Tabelle 24">
            <a:extLst>
              <a:ext uri="{FF2B5EF4-FFF2-40B4-BE49-F238E27FC236}">
                <a16:creationId xmlns:a16="http://schemas.microsoft.com/office/drawing/2014/main" id="{11F7B94A-2CBB-4B4C-88E9-2A9A1DFCEC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837443"/>
              </p:ext>
            </p:extLst>
          </p:nvPr>
        </p:nvGraphicFramePr>
        <p:xfrm>
          <a:off x="9615934" y="3340200"/>
          <a:ext cx="1440000" cy="14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000">
                  <a:extLst>
                    <a:ext uri="{9D8B030D-6E8A-4147-A177-3AD203B41FA5}">
                      <a16:colId xmlns:a16="http://schemas.microsoft.com/office/drawing/2014/main" val="1696848766"/>
                    </a:ext>
                  </a:extLst>
                </a:gridCol>
                <a:gridCol w="480000">
                  <a:extLst>
                    <a:ext uri="{9D8B030D-6E8A-4147-A177-3AD203B41FA5}">
                      <a16:colId xmlns:a16="http://schemas.microsoft.com/office/drawing/2014/main" val="1307404017"/>
                    </a:ext>
                  </a:extLst>
                </a:gridCol>
                <a:gridCol w="480000">
                  <a:extLst>
                    <a:ext uri="{9D8B030D-6E8A-4147-A177-3AD203B41FA5}">
                      <a16:colId xmlns:a16="http://schemas.microsoft.com/office/drawing/2014/main" val="2517646306"/>
                    </a:ext>
                  </a:extLst>
                </a:gridCol>
              </a:tblGrid>
              <a:tr h="480000">
                <a:tc>
                  <a:txBody>
                    <a:bodyPr/>
                    <a:lstStyle/>
                    <a:p>
                      <a:endParaRPr lang="de-DE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032713"/>
                  </a:ext>
                </a:extLst>
              </a:tr>
              <a:tr h="480000">
                <a:tc>
                  <a:txBody>
                    <a:bodyPr/>
                    <a:lstStyle/>
                    <a:p>
                      <a:endParaRPr lang="de-DE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711913"/>
                  </a:ext>
                </a:extLst>
              </a:tr>
              <a:tr h="480000">
                <a:tc>
                  <a:txBody>
                    <a:bodyPr/>
                    <a:lstStyle/>
                    <a:p>
                      <a:endParaRPr lang="de-DE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131510"/>
                  </a:ext>
                </a:extLst>
              </a:tr>
            </a:tbl>
          </a:graphicData>
        </a:graphic>
      </p:graphicFrame>
      <p:graphicFrame>
        <p:nvGraphicFramePr>
          <p:cNvPr id="26" name="Tabelle 25">
            <a:extLst>
              <a:ext uri="{FF2B5EF4-FFF2-40B4-BE49-F238E27FC236}">
                <a16:creationId xmlns:a16="http://schemas.microsoft.com/office/drawing/2014/main" id="{A4DB64C9-0F55-4275-B28B-CDA6BFF6DA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187114"/>
              </p:ext>
            </p:extLst>
          </p:nvPr>
        </p:nvGraphicFramePr>
        <p:xfrm>
          <a:off x="9615934" y="5084395"/>
          <a:ext cx="1440000" cy="14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000">
                  <a:extLst>
                    <a:ext uri="{9D8B030D-6E8A-4147-A177-3AD203B41FA5}">
                      <a16:colId xmlns:a16="http://schemas.microsoft.com/office/drawing/2014/main" val="1696848766"/>
                    </a:ext>
                  </a:extLst>
                </a:gridCol>
                <a:gridCol w="480000">
                  <a:extLst>
                    <a:ext uri="{9D8B030D-6E8A-4147-A177-3AD203B41FA5}">
                      <a16:colId xmlns:a16="http://schemas.microsoft.com/office/drawing/2014/main" val="1307404017"/>
                    </a:ext>
                  </a:extLst>
                </a:gridCol>
                <a:gridCol w="480000">
                  <a:extLst>
                    <a:ext uri="{9D8B030D-6E8A-4147-A177-3AD203B41FA5}">
                      <a16:colId xmlns:a16="http://schemas.microsoft.com/office/drawing/2014/main" val="2517646306"/>
                    </a:ext>
                  </a:extLst>
                </a:gridCol>
              </a:tblGrid>
              <a:tr h="480000">
                <a:tc>
                  <a:txBody>
                    <a:bodyPr/>
                    <a:lstStyle/>
                    <a:p>
                      <a:endParaRPr lang="de-DE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032713"/>
                  </a:ext>
                </a:extLst>
              </a:tr>
              <a:tr h="480000">
                <a:tc>
                  <a:txBody>
                    <a:bodyPr/>
                    <a:lstStyle/>
                    <a:p>
                      <a:endParaRPr lang="de-DE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711913"/>
                  </a:ext>
                </a:extLst>
              </a:tr>
              <a:tr h="480000">
                <a:tc>
                  <a:txBody>
                    <a:bodyPr/>
                    <a:lstStyle/>
                    <a:p>
                      <a:endParaRPr lang="de-DE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131510"/>
                  </a:ext>
                </a:extLst>
              </a:tr>
            </a:tbl>
          </a:graphicData>
        </a:graphic>
      </p:graphicFrame>
      <p:pic>
        <p:nvPicPr>
          <p:cNvPr id="29" name="Grafik 28">
            <a:extLst>
              <a:ext uri="{FF2B5EF4-FFF2-40B4-BE49-F238E27FC236}">
                <a16:creationId xmlns:a16="http://schemas.microsoft.com/office/drawing/2014/main" id="{4A919313-62EC-4133-AD9C-8162C8456B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934" y="1595401"/>
            <a:ext cx="477999" cy="477999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AF00FE0A-CFC0-4093-BC0F-8A871EB8B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933" y="4302201"/>
            <a:ext cx="477999" cy="477999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F8568604-DA87-438F-B2BF-7D30935C2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932" y="5084395"/>
            <a:ext cx="477999" cy="477999"/>
          </a:xfrm>
          <a:prstGeom prst="rect">
            <a:avLst/>
          </a:prstGeom>
        </p:spPr>
      </p:pic>
      <p:sp>
        <p:nvSpPr>
          <p:cNvPr id="32" name="Textfeld 31">
            <a:extLst>
              <a:ext uri="{FF2B5EF4-FFF2-40B4-BE49-F238E27FC236}">
                <a16:creationId xmlns:a16="http://schemas.microsoft.com/office/drawing/2014/main" id="{D12E01C1-5E13-4009-817F-2F13245243E2}"/>
              </a:ext>
            </a:extLst>
          </p:cNvPr>
          <p:cNvSpPr txBox="1"/>
          <p:nvPr/>
        </p:nvSpPr>
        <p:spPr>
          <a:xfrm rot="5400000">
            <a:off x="11036828" y="2113296"/>
            <a:ext cx="1205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Position 1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B8CF202B-6978-4864-BC7A-93ED704F77ED}"/>
              </a:ext>
            </a:extLst>
          </p:cNvPr>
          <p:cNvSpPr txBox="1"/>
          <p:nvPr/>
        </p:nvSpPr>
        <p:spPr>
          <a:xfrm rot="5400000">
            <a:off x="11041140" y="3860145"/>
            <a:ext cx="1205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Position 2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ECAB1CD2-2109-480E-8BC2-80024B29F4F8}"/>
              </a:ext>
            </a:extLst>
          </p:cNvPr>
          <p:cNvSpPr txBox="1"/>
          <p:nvPr/>
        </p:nvSpPr>
        <p:spPr>
          <a:xfrm rot="5400000">
            <a:off x="11021369" y="5604340"/>
            <a:ext cx="1205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Position 3</a:t>
            </a: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5764DEB7-9CF8-411C-8243-BCF825A3FF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933" y="2541649"/>
            <a:ext cx="477999" cy="477999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12527631-7EAE-4299-BE78-21A435F5A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932" y="3323189"/>
            <a:ext cx="477999" cy="477999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809141B8-1C94-4FE3-9164-ED00910BB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574" y="3323188"/>
            <a:ext cx="477999" cy="477999"/>
          </a:xfrm>
          <a:prstGeom prst="rect">
            <a:avLst/>
          </a:prstGeom>
        </p:spPr>
      </p:pic>
      <p:sp>
        <p:nvSpPr>
          <p:cNvPr id="45" name="Textfeld 44">
            <a:extLst>
              <a:ext uri="{FF2B5EF4-FFF2-40B4-BE49-F238E27FC236}">
                <a16:creationId xmlns:a16="http://schemas.microsoft.com/office/drawing/2014/main" id="{6F02C4DE-EC5F-4FFE-AC67-3896719F1324}"/>
              </a:ext>
            </a:extLst>
          </p:cNvPr>
          <p:cNvSpPr txBox="1"/>
          <p:nvPr/>
        </p:nvSpPr>
        <p:spPr>
          <a:xfrm>
            <a:off x="5813014" y="4765738"/>
            <a:ext cx="3410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Pro Zeitebene nur ein Springer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EB7C44EE-A963-4B87-AC86-B59C64F42EAC}"/>
              </a:ext>
            </a:extLst>
          </p:cNvPr>
          <p:cNvSpPr txBox="1"/>
          <p:nvPr/>
        </p:nvSpPr>
        <p:spPr>
          <a:xfrm>
            <a:off x="5844433" y="5165848"/>
            <a:ext cx="3410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Kein Feld darf doppelt betreten werden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F609D257-E312-4B9E-B287-8885ECAF57F0}"/>
              </a:ext>
            </a:extLst>
          </p:cNvPr>
          <p:cNvSpPr txBox="1"/>
          <p:nvPr/>
        </p:nvSpPr>
        <p:spPr>
          <a:xfrm>
            <a:off x="5844432" y="5867494"/>
            <a:ext cx="3410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In übereinanderliegenden Zeitebenen nur Springerzug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1DE6B82D-152E-4D55-BDA0-C78367F77484}"/>
              </a:ext>
            </a:extLst>
          </p:cNvPr>
          <p:cNvSpPr txBox="1"/>
          <p:nvPr/>
        </p:nvSpPr>
        <p:spPr>
          <a:xfrm>
            <a:off x="5813014" y="4310439"/>
            <a:ext cx="3410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Regeln:</a:t>
            </a:r>
          </a:p>
        </p:txBody>
      </p:sp>
      <p:graphicFrame>
        <p:nvGraphicFramePr>
          <p:cNvPr id="49" name="Tabelle 48">
            <a:extLst>
              <a:ext uri="{FF2B5EF4-FFF2-40B4-BE49-F238E27FC236}">
                <a16:creationId xmlns:a16="http://schemas.microsoft.com/office/drawing/2014/main" id="{4EA0EC20-E300-475C-B583-CEF3531D7C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842226"/>
              </p:ext>
            </p:extLst>
          </p:nvPr>
        </p:nvGraphicFramePr>
        <p:xfrm>
          <a:off x="9615934" y="1596005"/>
          <a:ext cx="1440000" cy="14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000">
                  <a:extLst>
                    <a:ext uri="{9D8B030D-6E8A-4147-A177-3AD203B41FA5}">
                      <a16:colId xmlns:a16="http://schemas.microsoft.com/office/drawing/2014/main" val="1696848766"/>
                    </a:ext>
                  </a:extLst>
                </a:gridCol>
                <a:gridCol w="480000">
                  <a:extLst>
                    <a:ext uri="{9D8B030D-6E8A-4147-A177-3AD203B41FA5}">
                      <a16:colId xmlns:a16="http://schemas.microsoft.com/office/drawing/2014/main" val="1307404017"/>
                    </a:ext>
                  </a:extLst>
                </a:gridCol>
                <a:gridCol w="480000">
                  <a:extLst>
                    <a:ext uri="{9D8B030D-6E8A-4147-A177-3AD203B41FA5}">
                      <a16:colId xmlns:a16="http://schemas.microsoft.com/office/drawing/2014/main" val="2517646306"/>
                    </a:ext>
                  </a:extLst>
                </a:gridCol>
              </a:tblGrid>
              <a:tr h="480000">
                <a:tc>
                  <a:txBody>
                    <a:bodyPr/>
                    <a:lstStyle/>
                    <a:p>
                      <a:endParaRPr lang="de-DE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032713"/>
                  </a:ext>
                </a:extLst>
              </a:tr>
              <a:tr h="480000">
                <a:tc>
                  <a:txBody>
                    <a:bodyPr/>
                    <a:lstStyle/>
                    <a:p>
                      <a:endParaRPr lang="de-DE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711913"/>
                  </a:ext>
                </a:extLst>
              </a:tr>
              <a:tr h="480000">
                <a:tc>
                  <a:txBody>
                    <a:bodyPr/>
                    <a:lstStyle/>
                    <a:p>
                      <a:endParaRPr lang="de-DE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131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706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11784 0.1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50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05885 0.2085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4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8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400"/>
                            </p:stCondLst>
                            <p:childTnLst>
                              <p:par>
                                <p:cTn id="52" presetID="10" presetClass="exit" presetSubtype="0" fill="hold" grpId="1" nodeType="after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3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4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8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5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800"/>
                            </p:stCondLst>
                            <p:childTnLst>
                              <p:par>
                                <p:cTn id="100" presetID="10" presetClass="exit" presetSubtype="0" fill="hold" grpId="1" nodeType="after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800"/>
                            </p:stCondLst>
                            <p:childTnLst>
                              <p:par>
                                <p:cTn id="122" presetID="10" presetClass="exit" presetSubtype="0" fill="hold" grpId="1" nodeType="after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3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3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8" grpId="2" animBg="1"/>
      <p:bldP spid="38" grpId="3" animBg="1"/>
      <p:bldP spid="38" grpId="4" animBg="1"/>
      <p:bldP spid="38" grpId="5" animBg="1"/>
      <p:bldP spid="44" grpId="0" animBg="1"/>
      <p:bldP spid="44" grpId="1" animBg="1"/>
      <p:bldP spid="44" grpId="2" animBg="1"/>
      <p:bldP spid="44" grpId="3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2" grpId="2" animBg="1"/>
      <p:bldP spid="42" grpId="3" animBg="1"/>
      <p:bldP spid="43" grpId="0" animBg="1"/>
      <p:bldP spid="43" grpId="1" animBg="1"/>
      <p:bldP spid="45" grpId="0"/>
      <p:bldP spid="46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2">
            <a:extLst>
              <a:ext uri="{FF2B5EF4-FFF2-40B4-BE49-F238E27FC236}">
                <a16:creationId xmlns:a16="http://schemas.microsoft.com/office/drawing/2014/main" id="{4C778A9E-B529-4C00-BFE5-40850FF40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346479"/>
            <a:ext cx="4983982" cy="4722725"/>
          </a:xfrm>
          <a:prstGeom prst="roundRect">
            <a:avLst>
              <a:gd name="adj" fmla="val 9117"/>
            </a:avLst>
          </a:prstGeom>
          <a:solidFill>
            <a:srgbClr val="BFD7EF">
              <a:alpha val="45882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" name="AutoShape 3">
            <a:extLst>
              <a:ext uri="{FF2B5EF4-FFF2-40B4-BE49-F238E27FC236}">
                <a16:creationId xmlns:a16="http://schemas.microsoft.com/office/drawing/2014/main" id="{033E0E19-ED71-49DA-842B-3BBA1B36A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153" y="1977609"/>
            <a:ext cx="4769848" cy="3485584"/>
          </a:xfrm>
          <a:prstGeom prst="roundRect">
            <a:avLst>
              <a:gd name="adj" fmla="val 12649"/>
            </a:avLst>
          </a:prstGeom>
          <a:solidFill>
            <a:srgbClr val="C0CF00">
              <a:alpha val="38824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F5AA0D-E990-4D8A-B541-97664B5628EE}"/>
              </a:ext>
            </a:extLst>
          </p:cNvPr>
          <p:cNvSpPr txBox="1">
            <a:spLocks/>
          </p:cNvSpPr>
          <p:nvPr/>
        </p:nvSpPr>
        <p:spPr>
          <a:xfrm>
            <a:off x="425150" y="154938"/>
            <a:ext cx="11274976" cy="70028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000" dirty="0">
                <a:solidFill>
                  <a:srgbClr val="A5B22C"/>
                </a:solidFill>
              </a:rPr>
              <a:t>Hamiltonian des Springerproblems</a:t>
            </a:r>
            <a:endParaRPr lang="de-DE" sz="40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B552712-DAD0-44B4-9AAC-006B7E61DF0D}"/>
              </a:ext>
            </a:extLst>
          </p:cNvPr>
          <p:cNvSpPr txBox="1"/>
          <p:nvPr/>
        </p:nvSpPr>
        <p:spPr>
          <a:xfrm>
            <a:off x="863517" y="2135352"/>
            <a:ext cx="44085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000" dirty="0"/>
              <a:t>Da die Anzahl  der aktuell verfügbaren Qubits noch nicht reicht, um das Problem zu lösen, konnten wir das 3 x 3 Feld pro Ebene auf ein 2 x 2 Feld verkleinern. Bedingt durch den Springerzug wechselt der Springer bei jedem Zug die Feldfarbe. Da außerdem das mittlere Feld nicht erreicht werden kann, bleiben nur noch 4 statt 9 Qubits pro Zeitebene!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ABC5DEBA-CEF8-443A-896D-3027507F62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727237"/>
              </p:ext>
            </p:extLst>
          </p:nvPr>
        </p:nvGraphicFramePr>
        <p:xfrm>
          <a:off x="6596397" y="3860201"/>
          <a:ext cx="1800000" cy="18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0000">
                  <a:extLst>
                    <a:ext uri="{9D8B030D-6E8A-4147-A177-3AD203B41FA5}">
                      <a16:colId xmlns:a16="http://schemas.microsoft.com/office/drawing/2014/main" val="1696848766"/>
                    </a:ext>
                  </a:extLst>
                </a:gridCol>
                <a:gridCol w="600000">
                  <a:extLst>
                    <a:ext uri="{9D8B030D-6E8A-4147-A177-3AD203B41FA5}">
                      <a16:colId xmlns:a16="http://schemas.microsoft.com/office/drawing/2014/main" val="1307404017"/>
                    </a:ext>
                  </a:extLst>
                </a:gridCol>
                <a:gridCol w="600000">
                  <a:extLst>
                    <a:ext uri="{9D8B030D-6E8A-4147-A177-3AD203B41FA5}">
                      <a16:colId xmlns:a16="http://schemas.microsoft.com/office/drawing/2014/main" val="2517646306"/>
                    </a:ext>
                  </a:extLst>
                </a:gridCol>
              </a:tblGrid>
              <a:tr h="600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b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c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032713"/>
                  </a:ext>
                </a:extLst>
              </a:tr>
              <a:tr h="600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d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e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711913"/>
                  </a:ext>
                </a:extLst>
              </a:tr>
              <a:tr h="600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g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131510"/>
                  </a:ext>
                </a:extLst>
              </a:tr>
            </a:tbl>
          </a:graphicData>
        </a:graphic>
      </p:graphicFrame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85299A92-BA7E-45B9-BB88-412CFC0295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224949"/>
              </p:ext>
            </p:extLst>
          </p:nvPr>
        </p:nvGraphicFramePr>
        <p:xfrm>
          <a:off x="6596397" y="1700218"/>
          <a:ext cx="1800000" cy="18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0000">
                  <a:extLst>
                    <a:ext uri="{9D8B030D-6E8A-4147-A177-3AD203B41FA5}">
                      <a16:colId xmlns:a16="http://schemas.microsoft.com/office/drawing/2014/main" val="1696848766"/>
                    </a:ext>
                  </a:extLst>
                </a:gridCol>
                <a:gridCol w="600000">
                  <a:extLst>
                    <a:ext uri="{9D8B030D-6E8A-4147-A177-3AD203B41FA5}">
                      <a16:colId xmlns:a16="http://schemas.microsoft.com/office/drawing/2014/main" val="1307404017"/>
                    </a:ext>
                  </a:extLst>
                </a:gridCol>
                <a:gridCol w="600000">
                  <a:extLst>
                    <a:ext uri="{9D8B030D-6E8A-4147-A177-3AD203B41FA5}">
                      <a16:colId xmlns:a16="http://schemas.microsoft.com/office/drawing/2014/main" val="2517646306"/>
                    </a:ext>
                  </a:extLst>
                </a:gridCol>
              </a:tblGrid>
              <a:tr h="600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b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c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032713"/>
                  </a:ext>
                </a:extLst>
              </a:tr>
              <a:tr h="600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d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e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711913"/>
                  </a:ext>
                </a:extLst>
              </a:tr>
              <a:tr h="600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g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131510"/>
                  </a:ext>
                </a:extLst>
              </a:tr>
            </a:tbl>
          </a:graphicData>
        </a:graphic>
      </p:graphicFrame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E01CCC1D-D7E6-4973-9D67-C1E98EC0A7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035013"/>
              </p:ext>
            </p:extLst>
          </p:nvPr>
        </p:nvGraphicFramePr>
        <p:xfrm>
          <a:off x="6596975" y="1700217"/>
          <a:ext cx="1800000" cy="18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0000">
                  <a:extLst>
                    <a:ext uri="{9D8B030D-6E8A-4147-A177-3AD203B41FA5}">
                      <a16:colId xmlns:a16="http://schemas.microsoft.com/office/drawing/2014/main" val="1696848766"/>
                    </a:ext>
                  </a:extLst>
                </a:gridCol>
                <a:gridCol w="600000">
                  <a:extLst>
                    <a:ext uri="{9D8B030D-6E8A-4147-A177-3AD203B41FA5}">
                      <a16:colId xmlns:a16="http://schemas.microsoft.com/office/drawing/2014/main" val="1307404017"/>
                    </a:ext>
                  </a:extLst>
                </a:gridCol>
                <a:gridCol w="600000">
                  <a:extLst>
                    <a:ext uri="{9D8B030D-6E8A-4147-A177-3AD203B41FA5}">
                      <a16:colId xmlns:a16="http://schemas.microsoft.com/office/drawing/2014/main" val="2517646306"/>
                    </a:ext>
                  </a:extLst>
                </a:gridCol>
              </a:tblGrid>
              <a:tr h="600000">
                <a:tc>
                  <a:txBody>
                    <a:bodyPr/>
                    <a:lstStyle/>
                    <a:p>
                      <a:pPr algn="ctr"/>
                      <a:endParaRPr lang="de-DE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b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032713"/>
                  </a:ext>
                </a:extLst>
              </a:tr>
              <a:tr h="600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d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e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711913"/>
                  </a:ext>
                </a:extLst>
              </a:tr>
              <a:tr h="600000">
                <a:tc>
                  <a:txBody>
                    <a:bodyPr/>
                    <a:lstStyle/>
                    <a:p>
                      <a:pPr algn="ctr"/>
                      <a:endParaRPr lang="de-DE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g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131510"/>
                  </a:ext>
                </a:extLst>
              </a:tr>
            </a:tbl>
          </a:graphicData>
        </a:graphic>
      </p:graphicFrame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D9607D5E-89D8-4BC2-97C4-5DE631E3C1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953326"/>
              </p:ext>
            </p:extLst>
          </p:nvPr>
        </p:nvGraphicFramePr>
        <p:xfrm>
          <a:off x="6594896" y="3860201"/>
          <a:ext cx="1800000" cy="18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0000">
                  <a:extLst>
                    <a:ext uri="{9D8B030D-6E8A-4147-A177-3AD203B41FA5}">
                      <a16:colId xmlns:a16="http://schemas.microsoft.com/office/drawing/2014/main" val="1696848766"/>
                    </a:ext>
                  </a:extLst>
                </a:gridCol>
                <a:gridCol w="600000">
                  <a:extLst>
                    <a:ext uri="{9D8B030D-6E8A-4147-A177-3AD203B41FA5}">
                      <a16:colId xmlns:a16="http://schemas.microsoft.com/office/drawing/2014/main" val="1307404017"/>
                    </a:ext>
                  </a:extLst>
                </a:gridCol>
                <a:gridCol w="600000">
                  <a:extLst>
                    <a:ext uri="{9D8B030D-6E8A-4147-A177-3AD203B41FA5}">
                      <a16:colId xmlns:a16="http://schemas.microsoft.com/office/drawing/2014/main" val="2517646306"/>
                    </a:ext>
                  </a:extLst>
                </a:gridCol>
              </a:tblGrid>
              <a:tr h="600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c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032713"/>
                  </a:ext>
                </a:extLst>
              </a:tr>
              <a:tr h="600000">
                <a:tc>
                  <a:txBody>
                    <a:bodyPr/>
                    <a:lstStyle/>
                    <a:p>
                      <a:pPr algn="ctr"/>
                      <a:endParaRPr lang="de-DE" sz="2800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711913"/>
                  </a:ext>
                </a:extLst>
              </a:tr>
              <a:tr h="600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f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131510"/>
                  </a:ext>
                </a:extLst>
              </a:tr>
            </a:tbl>
          </a:graphicData>
        </a:graphic>
      </p:graphicFrame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84E4709B-6152-4DC5-AA75-4D5689B5B195}"/>
              </a:ext>
            </a:extLst>
          </p:cNvPr>
          <p:cNvCxnSpPr>
            <a:cxnSpLocks/>
          </p:cNvCxnSpPr>
          <p:nvPr/>
        </p:nvCxnSpPr>
        <p:spPr>
          <a:xfrm flipV="1">
            <a:off x="8605199" y="2597915"/>
            <a:ext cx="610905" cy="1"/>
          </a:xfrm>
          <a:prstGeom prst="straightConnector1">
            <a:avLst/>
          </a:prstGeom>
          <a:ln w="57150">
            <a:solidFill>
              <a:srgbClr val="A5B2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3C9332E4-6525-4BDF-8AEE-E48417A1F7CD}"/>
              </a:ext>
            </a:extLst>
          </p:cNvPr>
          <p:cNvCxnSpPr>
            <a:cxnSpLocks/>
          </p:cNvCxnSpPr>
          <p:nvPr/>
        </p:nvCxnSpPr>
        <p:spPr>
          <a:xfrm flipV="1">
            <a:off x="8603987" y="4760201"/>
            <a:ext cx="610905" cy="1"/>
          </a:xfrm>
          <a:prstGeom prst="straightConnector1">
            <a:avLst/>
          </a:prstGeom>
          <a:ln w="57150">
            <a:solidFill>
              <a:srgbClr val="A5B2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F36D5997-4FE6-4DE0-A256-F6A58D18F2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337556"/>
              </p:ext>
            </p:extLst>
          </p:nvPr>
        </p:nvGraphicFramePr>
        <p:xfrm>
          <a:off x="9425485" y="2000816"/>
          <a:ext cx="1198800" cy="119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400">
                  <a:extLst>
                    <a:ext uri="{9D8B030D-6E8A-4147-A177-3AD203B41FA5}">
                      <a16:colId xmlns:a16="http://schemas.microsoft.com/office/drawing/2014/main" val="3688107262"/>
                    </a:ext>
                  </a:extLst>
                </a:gridCol>
                <a:gridCol w="599400">
                  <a:extLst>
                    <a:ext uri="{9D8B030D-6E8A-4147-A177-3AD203B41FA5}">
                      <a16:colId xmlns:a16="http://schemas.microsoft.com/office/drawing/2014/main" val="4270469765"/>
                    </a:ext>
                  </a:extLst>
                </a:gridCol>
              </a:tblGrid>
              <a:tr h="599400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b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d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098726"/>
                  </a:ext>
                </a:extLst>
              </a:tr>
              <a:tr h="599400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e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g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451689"/>
                  </a:ext>
                </a:extLst>
              </a:tr>
            </a:tbl>
          </a:graphicData>
        </a:graphic>
      </p:graphicFrame>
      <p:graphicFrame>
        <p:nvGraphicFramePr>
          <p:cNvPr id="14" name="Tabelle 13">
            <a:extLst>
              <a:ext uri="{FF2B5EF4-FFF2-40B4-BE49-F238E27FC236}">
                <a16:creationId xmlns:a16="http://schemas.microsoft.com/office/drawing/2014/main" id="{A45F7CCB-9542-42AC-9ED0-47FA601FA4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1362"/>
              </p:ext>
            </p:extLst>
          </p:nvPr>
        </p:nvGraphicFramePr>
        <p:xfrm>
          <a:off x="9425485" y="4160803"/>
          <a:ext cx="1198800" cy="119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400">
                  <a:extLst>
                    <a:ext uri="{9D8B030D-6E8A-4147-A177-3AD203B41FA5}">
                      <a16:colId xmlns:a16="http://schemas.microsoft.com/office/drawing/2014/main" val="3688107262"/>
                    </a:ext>
                  </a:extLst>
                </a:gridCol>
                <a:gridCol w="599400">
                  <a:extLst>
                    <a:ext uri="{9D8B030D-6E8A-4147-A177-3AD203B41FA5}">
                      <a16:colId xmlns:a16="http://schemas.microsoft.com/office/drawing/2014/main" val="4270469765"/>
                    </a:ext>
                  </a:extLst>
                </a:gridCol>
              </a:tblGrid>
              <a:tr h="599400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c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098726"/>
                  </a:ext>
                </a:extLst>
              </a:tr>
              <a:tr h="599400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f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451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465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15EEDABD-C67D-4653-91B3-2C49990A2B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928611"/>
              </p:ext>
            </p:extLst>
          </p:nvPr>
        </p:nvGraphicFramePr>
        <p:xfrm>
          <a:off x="7004798" y="698590"/>
          <a:ext cx="4679990" cy="46799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5510">
                  <a:extLst>
                    <a:ext uri="{9D8B030D-6E8A-4147-A177-3AD203B41FA5}">
                      <a16:colId xmlns:a16="http://schemas.microsoft.com/office/drawing/2014/main" val="3714926887"/>
                    </a:ext>
                  </a:extLst>
                </a:gridCol>
                <a:gridCol w="95510">
                  <a:extLst>
                    <a:ext uri="{9D8B030D-6E8A-4147-A177-3AD203B41FA5}">
                      <a16:colId xmlns:a16="http://schemas.microsoft.com/office/drawing/2014/main" val="925298000"/>
                    </a:ext>
                  </a:extLst>
                </a:gridCol>
                <a:gridCol w="95510">
                  <a:extLst>
                    <a:ext uri="{9D8B030D-6E8A-4147-A177-3AD203B41FA5}">
                      <a16:colId xmlns:a16="http://schemas.microsoft.com/office/drawing/2014/main" val="3051929077"/>
                    </a:ext>
                  </a:extLst>
                </a:gridCol>
                <a:gridCol w="95510">
                  <a:extLst>
                    <a:ext uri="{9D8B030D-6E8A-4147-A177-3AD203B41FA5}">
                      <a16:colId xmlns:a16="http://schemas.microsoft.com/office/drawing/2014/main" val="2803170840"/>
                    </a:ext>
                  </a:extLst>
                </a:gridCol>
                <a:gridCol w="95510">
                  <a:extLst>
                    <a:ext uri="{9D8B030D-6E8A-4147-A177-3AD203B41FA5}">
                      <a16:colId xmlns:a16="http://schemas.microsoft.com/office/drawing/2014/main" val="3334430973"/>
                    </a:ext>
                  </a:extLst>
                </a:gridCol>
                <a:gridCol w="95510">
                  <a:extLst>
                    <a:ext uri="{9D8B030D-6E8A-4147-A177-3AD203B41FA5}">
                      <a16:colId xmlns:a16="http://schemas.microsoft.com/office/drawing/2014/main" val="364428654"/>
                    </a:ext>
                  </a:extLst>
                </a:gridCol>
                <a:gridCol w="95510">
                  <a:extLst>
                    <a:ext uri="{9D8B030D-6E8A-4147-A177-3AD203B41FA5}">
                      <a16:colId xmlns:a16="http://schemas.microsoft.com/office/drawing/2014/main" val="3154932203"/>
                    </a:ext>
                  </a:extLst>
                </a:gridCol>
                <a:gridCol w="95510">
                  <a:extLst>
                    <a:ext uri="{9D8B030D-6E8A-4147-A177-3AD203B41FA5}">
                      <a16:colId xmlns:a16="http://schemas.microsoft.com/office/drawing/2014/main" val="3182566928"/>
                    </a:ext>
                  </a:extLst>
                </a:gridCol>
                <a:gridCol w="95510">
                  <a:extLst>
                    <a:ext uri="{9D8B030D-6E8A-4147-A177-3AD203B41FA5}">
                      <a16:colId xmlns:a16="http://schemas.microsoft.com/office/drawing/2014/main" val="2033788884"/>
                    </a:ext>
                  </a:extLst>
                </a:gridCol>
                <a:gridCol w="95510">
                  <a:extLst>
                    <a:ext uri="{9D8B030D-6E8A-4147-A177-3AD203B41FA5}">
                      <a16:colId xmlns:a16="http://schemas.microsoft.com/office/drawing/2014/main" val="1646471059"/>
                    </a:ext>
                  </a:extLst>
                </a:gridCol>
                <a:gridCol w="95510">
                  <a:extLst>
                    <a:ext uri="{9D8B030D-6E8A-4147-A177-3AD203B41FA5}">
                      <a16:colId xmlns:a16="http://schemas.microsoft.com/office/drawing/2014/main" val="3520873386"/>
                    </a:ext>
                  </a:extLst>
                </a:gridCol>
                <a:gridCol w="95510">
                  <a:extLst>
                    <a:ext uri="{9D8B030D-6E8A-4147-A177-3AD203B41FA5}">
                      <a16:colId xmlns:a16="http://schemas.microsoft.com/office/drawing/2014/main" val="3222229203"/>
                    </a:ext>
                  </a:extLst>
                </a:gridCol>
                <a:gridCol w="95510">
                  <a:extLst>
                    <a:ext uri="{9D8B030D-6E8A-4147-A177-3AD203B41FA5}">
                      <a16:colId xmlns:a16="http://schemas.microsoft.com/office/drawing/2014/main" val="2170773457"/>
                    </a:ext>
                  </a:extLst>
                </a:gridCol>
                <a:gridCol w="95510">
                  <a:extLst>
                    <a:ext uri="{9D8B030D-6E8A-4147-A177-3AD203B41FA5}">
                      <a16:colId xmlns:a16="http://schemas.microsoft.com/office/drawing/2014/main" val="2308908138"/>
                    </a:ext>
                  </a:extLst>
                </a:gridCol>
                <a:gridCol w="95510">
                  <a:extLst>
                    <a:ext uri="{9D8B030D-6E8A-4147-A177-3AD203B41FA5}">
                      <a16:colId xmlns:a16="http://schemas.microsoft.com/office/drawing/2014/main" val="1687438067"/>
                    </a:ext>
                  </a:extLst>
                </a:gridCol>
                <a:gridCol w="95510">
                  <a:extLst>
                    <a:ext uri="{9D8B030D-6E8A-4147-A177-3AD203B41FA5}">
                      <a16:colId xmlns:a16="http://schemas.microsoft.com/office/drawing/2014/main" val="1451539747"/>
                    </a:ext>
                  </a:extLst>
                </a:gridCol>
                <a:gridCol w="95510">
                  <a:extLst>
                    <a:ext uri="{9D8B030D-6E8A-4147-A177-3AD203B41FA5}">
                      <a16:colId xmlns:a16="http://schemas.microsoft.com/office/drawing/2014/main" val="1117885054"/>
                    </a:ext>
                  </a:extLst>
                </a:gridCol>
                <a:gridCol w="95510">
                  <a:extLst>
                    <a:ext uri="{9D8B030D-6E8A-4147-A177-3AD203B41FA5}">
                      <a16:colId xmlns:a16="http://schemas.microsoft.com/office/drawing/2014/main" val="2416305551"/>
                    </a:ext>
                  </a:extLst>
                </a:gridCol>
                <a:gridCol w="95510">
                  <a:extLst>
                    <a:ext uri="{9D8B030D-6E8A-4147-A177-3AD203B41FA5}">
                      <a16:colId xmlns:a16="http://schemas.microsoft.com/office/drawing/2014/main" val="191151999"/>
                    </a:ext>
                  </a:extLst>
                </a:gridCol>
                <a:gridCol w="95510">
                  <a:extLst>
                    <a:ext uri="{9D8B030D-6E8A-4147-A177-3AD203B41FA5}">
                      <a16:colId xmlns:a16="http://schemas.microsoft.com/office/drawing/2014/main" val="2180382309"/>
                    </a:ext>
                  </a:extLst>
                </a:gridCol>
                <a:gridCol w="95510">
                  <a:extLst>
                    <a:ext uri="{9D8B030D-6E8A-4147-A177-3AD203B41FA5}">
                      <a16:colId xmlns:a16="http://schemas.microsoft.com/office/drawing/2014/main" val="2985675327"/>
                    </a:ext>
                  </a:extLst>
                </a:gridCol>
                <a:gridCol w="95510">
                  <a:extLst>
                    <a:ext uri="{9D8B030D-6E8A-4147-A177-3AD203B41FA5}">
                      <a16:colId xmlns:a16="http://schemas.microsoft.com/office/drawing/2014/main" val="248857429"/>
                    </a:ext>
                  </a:extLst>
                </a:gridCol>
                <a:gridCol w="95510">
                  <a:extLst>
                    <a:ext uri="{9D8B030D-6E8A-4147-A177-3AD203B41FA5}">
                      <a16:colId xmlns:a16="http://schemas.microsoft.com/office/drawing/2014/main" val="3024929607"/>
                    </a:ext>
                  </a:extLst>
                </a:gridCol>
                <a:gridCol w="95510">
                  <a:extLst>
                    <a:ext uri="{9D8B030D-6E8A-4147-A177-3AD203B41FA5}">
                      <a16:colId xmlns:a16="http://schemas.microsoft.com/office/drawing/2014/main" val="1130075284"/>
                    </a:ext>
                  </a:extLst>
                </a:gridCol>
                <a:gridCol w="95510">
                  <a:extLst>
                    <a:ext uri="{9D8B030D-6E8A-4147-A177-3AD203B41FA5}">
                      <a16:colId xmlns:a16="http://schemas.microsoft.com/office/drawing/2014/main" val="1661131414"/>
                    </a:ext>
                  </a:extLst>
                </a:gridCol>
                <a:gridCol w="95510">
                  <a:extLst>
                    <a:ext uri="{9D8B030D-6E8A-4147-A177-3AD203B41FA5}">
                      <a16:colId xmlns:a16="http://schemas.microsoft.com/office/drawing/2014/main" val="2604919872"/>
                    </a:ext>
                  </a:extLst>
                </a:gridCol>
                <a:gridCol w="95510">
                  <a:extLst>
                    <a:ext uri="{9D8B030D-6E8A-4147-A177-3AD203B41FA5}">
                      <a16:colId xmlns:a16="http://schemas.microsoft.com/office/drawing/2014/main" val="900771616"/>
                    </a:ext>
                  </a:extLst>
                </a:gridCol>
                <a:gridCol w="95510">
                  <a:extLst>
                    <a:ext uri="{9D8B030D-6E8A-4147-A177-3AD203B41FA5}">
                      <a16:colId xmlns:a16="http://schemas.microsoft.com/office/drawing/2014/main" val="3578771529"/>
                    </a:ext>
                  </a:extLst>
                </a:gridCol>
                <a:gridCol w="95510">
                  <a:extLst>
                    <a:ext uri="{9D8B030D-6E8A-4147-A177-3AD203B41FA5}">
                      <a16:colId xmlns:a16="http://schemas.microsoft.com/office/drawing/2014/main" val="3432718448"/>
                    </a:ext>
                  </a:extLst>
                </a:gridCol>
                <a:gridCol w="95510">
                  <a:extLst>
                    <a:ext uri="{9D8B030D-6E8A-4147-A177-3AD203B41FA5}">
                      <a16:colId xmlns:a16="http://schemas.microsoft.com/office/drawing/2014/main" val="2129485148"/>
                    </a:ext>
                  </a:extLst>
                </a:gridCol>
                <a:gridCol w="95510">
                  <a:extLst>
                    <a:ext uri="{9D8B030D-6E8A-4147-A177-3AD203B41FA5}">
                      <a16:colId xmlns:a16="http://schemas.microsoft.com/office/drawing/2014/main" val="1729682391"/>
                    </a:ext>
                  </a:extLst>
                </a:gridCol>
                <a:gridCol w="95510">
                  <a:extLst>
                    <a:ext uri="{9D8B030D-6E8A-4147-A177-3AD203B41FA5}">
                      <a16:colId xmlns:a16="http://schemas.microsoft.com/office/drawing/2014/main" val="1957345519"/>
                    </a:ext>
                  </a:extLst>
                </a:gridCol>
                <a:gridCol w="95510">
                  <a:extLst>
                    <a:ext uri="{9D8B030D-6E8A-4147-A177-3AD203B41FA5}">
                      <a16:colId xmlns:a16="http://schemas.microsoft.com/office/drawing/2014/main" val="727514373"/>
                    </a:ext>
                  </a:extLst>
                </a:gridCol>
                <a:gridCol w="95510">
                  <a:extLst>
                    <a:ext uri="{9D8B030D-6E8A-4147-A177-3AD203B41FA5}">
                      <a16:colId xmlns:a16="http://schemas.microsoft.com/office/drawing/2014/main" val="2169852827"/>
                    </a:ext>
                  </a:extLst>
                </a:gridCol>
                <a:gridCol w="95510">
                  <a:extLst>
                    <a:ext uri="{9D8B030D-6E8A-4147-A177-3AD203B41FA5}">
                      <a16:colId xmlns:a16="http://schemas.microsoft.com/office/drawing/2014/main" val="1826906131"/>
                    </a:ext>
                  </a:extLst>
                </a:gridCol>
                <a:gridCol w="95510">
                  <a:extLst>
                    <a:ext uri="{9D8B030D-6E8A-4147-A177-3AD203B41FA5}">
                      <a16:colId xmlns:a16="http://schemas.microsoft.com/office/drawing/2014/main" val="1290188971"/>
                    </a:ext>
                  </a:extLst>
                </a:gridCol>
                <a:gridCol w="95510">
                  <a:extLst>
                    <a:ext uri="{9D8B030D-6E8A-4147-A177-3AD203B41FA5}">
                      <a16:colId xmlns:a16="http://schemas.microsoft.com/office/drawing/2014/main" val="1725889222"/>
                    </a:ext>
                  </a:extLst>
                </a:gridCol>
                <a:gridCol w="95510">
                  <a:extLst>
                    <a:ext uri="{9D8B030D-6E8A-4147-A177-3AD203B41FA5}">
                      <a16:colId xmlns:a16="http://schemas.microsoft.com/office/drawing/2014/main" val="1716547378"/>
                    </a:ext>
                  </a:extLst>
                </a:gridCol>
                <a:gridCol w="95510">
                  <a:extLst>
                    <a:ext uri="{9D8B030D-6E8A-4147-A177-3AD203B41FA5}">
                      <a16:colId xmlns:a16="http://schemas.microsoft.com/office/drawing/2014/main" val="3989238616"/>
                    </a:ext>
                  </a:extLst>
                </a:gridCol>
                <a:gridCol w="95510">
                  <a:extLst>
                    <a:ext uri="{9D8B030D-6E8A-4147-A177-3AD203B41FA5}">
                      <a16:colId xmlns:a16="http://schemas.microsoft.com/office/drawing/2014/main" val="2876251735"/>
                    </a:ext>
                  </a:extLst>
                </a:gridCol>
                <a:gridCol w="95510">
                  <a:extLst>
                    <a:ext uri="{9D8B030D-6E8A-4147-A177-3AD203B41FA5}">
                      <a16:colId xmlns:a16="http://schemas.microsoft.com/office/drawing/2014/main" val="510024697"/>
                    </a:ext>
                  </a:extLst>
                </a:gridCol>
                <a:gridCol w="95510">
                  <a:extLst>
                    <a:ext uri="{9D8B030D-6E8A-4147-A177-3AD203B41FA5}">
                      <a16:colId xmlns:a16="http://schemas.microsoft.com/office/drawing/2014/main" val="3390766274"/>
                    </a:ext>
                  </a:extLst>
                </a:gridCol>
                <a:gridCol w="95510">
                  <a:extLst>
                    <a:ext uri="{9D8B030D-6E8A-4147-A177-3AD203B41FA5}">
                      <a16:colId xmlns:a16="http://schemas.microsoft.com/office/drawing/2014/main" val="2208738999"/>
                    </a:ext>
                  </a:extLst>
                </a:gridCol>
                <a:gridCol w="95510">
                  <a:extLst>
                    <a:ext uri="{9D8B030D-6E8A-4147-A177-3AD203B41FA5}">
                      <a16:colId xmlns:a16="http://schemas.microsoft.com/office/drawing/2014/main" val="1050268960"/>
                    </a:ext>
                  </a:extLst>
                </a:gridCol>
                <a:gridCol w="95510">
                  <a:extLst>
                    <a:ext uri="{9D8B030D-6E8A-4147-A177-3AD203B41FA5}">
                      <a16:colId xmlns:a16="http://schemas.microsoft.com/office/drawing/2014/main" val="2052189907"/>
                    </a:ext>
                  </a:extLst>
                </a:gridCol>
                <a:gridCol w="95510">
                  <a:extLst>
                    <a:ext uri="{9D8B030D-6E8A-4147-A177-3AD203B41FA5}">
                      <a16:colId xmlns:a16="http://schemas.microsoft.com/office/drawing/2014/main" val="1393845130"/>
                    </a:ext>
                  </a:extLst>
                </a:gridCol>
                <a:gridCol w="95510">
                  <a:extLst>
                    <a:ext uri="{9D8B030D-6E8A-4147-A177-3AD203B41FA5}">
                      <a16:colId xmlns:a16="http://schemas.microsoft.com/office/drawing/2014/main" val="1203092199"/>
                    </a:ext>
                  </a:extLst>
                </a:gridCol>
                <a:gridCol w="95510">
                  <a:extLst>
                    <a:ext uri="{9D8B030D-6E8A-4147-A177-3AD203B41FA5}">
                      <a16:colId xmlns:a16="http://schemas.microsoft.com/office/drawing/2014/main" val="1218201194"/>
                    </a:ext>
                  </a:extLst>
                </a:gridCol>
                <a:gridCol w="95510">
                  <a:extLst>
                    <a:ext uri="{9D8B030D-6E8A-4147-A177-3AD203B41FA5}">
                      <a16:colId xmlns:a16="http://schemas.microsoft.com/office/drawing/2014/main" val="3767782894"/>
                    </a:ext>
                  </a:extLst>
                </a:gridCol>
              </a:tblGrid>
              <a:tr h="95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 dirty="0">
                          <a:effectLst/>
                        </a:rPr>
                        <a:t>0</a:t>
                      </a:r>
                      <a:endParaRPr lang="de-DE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 dirty="0">
                          <a:effectLst/>
                        </a:rPr>
                        <a:t>2</a:t>
                      </a:r>
                      <a:endParaRPr lang="de-DE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4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4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4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4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4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4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4340885"/>
                  </a:ext>
                </a:extLst>
              </a:tr>
              <a:tr h="95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 dirty="0">
                          <a:effectLst/>
                        </a:rPr>
                        <a:t>-2</a:t>
                      </a:r>
                      <a:endParaRPr lang="de-DE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7149897"/>
                  </a:ext>
                </a:extLst>
              </a:tr>
              <a:tr h="95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-2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1691348"/>
                  </a:ext>
                </a:extLst>
              </a:tr>
              <a:tr h="95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 dirty="0">
                          <a:effectLst/>
                        </a:rPr>
                        <a:t>-2</a:t>
                      </a:r>
                      <a:endParaRPr lang="de-DE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 dirty="0">
                          <a:effectLst/>
                        </a:rPr>
                        <a:t>2</a:t>
                      </a:r>
                      <a:endParaRPr lang="de-DE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472464"/>
                  </a:ext>
                </a:extLst>
              </a:tr>
              <a:tr h="95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-2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7695805"/>
                  </a:ext>
                </a:extLst>
              </a:tr>
              <a:tr h="95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-2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1971109"/>
                  </a:ext>
                </a:extLst>
              </a:tr>
              <a:tr h="95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-2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6929499"/>
                  </a:ext>
                </a:extLst>
              </a:tr>
              <a:tr h="95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 dirty="0">
                          <a:effectLst/>
                        </a:rPr>
                        <a:t>0</a:t>
                      </a:r>
                      <a:endParaRPr lang="de-DE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-2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0833899"/>
                  </a:ext>
                </a:extLst>
              </a:tr>
              <a:tr h="95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 dirty="0">
                          <a:effectLst/>
                        </a:rPr>
                        <a:t>0</a:t>
                      </a:r>
                      <a:endParaRPr lang="de-DE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4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4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4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4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4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9897719"/>
                  </a:ext>
                </a:extLst>
              </a:tr>
              <a:tr h="95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-2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7877383"/>
                  </a:ext>
                </a:extLst>
              </a:tr>
              <a:tr h="95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 dirty="0">
                          <a:effectLst/>
                        </a:rPr>
                        <a:t>0</a:t>
                      </a:r>
                      <a:endParaRPr lang="de-DE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-2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2123632"/>
                  </a:ext>
                </a:extLst>
              </a:tr>
              <a:tr h="95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 dirty="0">
                          <a:effectLst/>
                        </a:rPr>
                        <a:t>0</a:t>
                      </a:r>
                      <a:endParaRPr lang="de-DE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-2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2818585"/>
                  </a:ext>
                </a:extLst>
              </a:tr>
              <a:tr h="95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-2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7443003"/>
                  </a:ext>
                </a:extLst>
              </a:tr>
              <a:tr h="95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-2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3402669"/>
                  </a:ext>
                </a:extLst>
              </a:tr>
              <a:tr h="95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-2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7384220"/>
                  </a:ext>
                </a:extLst>
              </a:tr>
              <a:tr h="95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 dirty="0">
                          <a:effectLst/>
                        </a:rPr>
                        <a:t>0</a:t>
                      </a:r>
                      <a:endParaRPr lang="de-DE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-2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074309"/>
                  </a:ext>
                </a:extLst>
              </a:tr>
              <a:tr h="95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4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4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4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4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1663982"/>
                  </a:ext>
                </a:extLst>
              </a:tr>
              <a:tr h="95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 dirty="0">
                          <a:effectLst/>
                        </a:rPr>
                        <a:t>0</a:t>
                      </a:r>
                      <a:endParaRPr lang="de-DE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-2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5119138"/>
                  </a:ext>
                </a:extLst>
              </a:tr>
              <a:tr h="95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 dirty="0">
                          <a:effectLst/>
                        </a:rPr>
                        <a:t>0</a:t>
                      </a:r>
                      <a:endParaRPr lang="de-DE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-2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1285606"/>
                  </a:ext>
                </a:extLst>
              </a:tr>
              <a:tr h="95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 dirty="0">
                          <a:effectLst/>
                        </a:rPr>
                        <a:t>0</a:t>
                      </a:r>
                      <a:endParaRPr lang="de-DE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-2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3082857"/>
                  </a:ext>
                </a:extLst>
              </a:tr>
              <a:tr h="95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 dirty="0">
                          <a:effectLst/>
                        </a:rPr>
                        <a:t>0</a:t>
                      </a:r>
                      <a:endParaRPr lang="de-DE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 dirty="0">
                          <a:effectLst/>
                        </a:rPr>
                        <a:t>0</a:t>
                      </a:r>
                      <a:endParaRPr lang="de-DE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-2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3670836"/>
                  </a:ext>
                </a:extLst>
              </a:tr>
              <a:tr h="95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 dirty="0">
                          <a:effectLst/>
                        </a:rPr>
                        <a:t>0</a:t>
                      </a:r>
                      <a:endParaRPr lang="de-DE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-2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1987744"/>
                  </a:ext>
                </a:extLst>
              </a:tr>
              <a:tr h="95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 dirty="0">
                          <a:effectLst/>
                        </a:rPr>
                        <a:t>0</a:t>
                      </a:r>
                      <a:endParaRPr lang="de-DE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 dirty="0">
                          <a:effectLst/>
                        </a:rPr>
                        <a:t>0</a:t>
                      </a:r>
                      <a:endParaRPr lang="de-DE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-2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244928"/>
                  </a:ext>
                </a:extLst>
              </a:tr>
              <a:tr h="95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-2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3377219"/>
                  </a:ext>
                </a:extLst>
              </a:tr>
              <a:tr h="95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4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4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4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7534034"/>
                  </a:ext>
                </a:extLst>
              </a:tr>
              <a:tr h="95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-2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790426"/>
                  </a:ext>
                </a:extLst>
              </a:tr>
              <a:tr h="95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-2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0738610"/>
                  </a:ext>
                </a:extLst>
              </a:tr>
              <a:tr h="95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-2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855267"/>
                  </a:ext>
                </a:extLst>
              </a:tr>
              <a:tr h="95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-2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4724192"/>
                  </a:ext>
                </a:extLst>
              </a:tr>
              <a:tr h="95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-2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5682619"/>
                  </a:ext>
                </a:extLst>
              </a:tr>
              <a:tr h="95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-2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3558586"/>
                  </a:ext>
                </a:extLst>
              </a:tr>
              <a:tr h="95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-2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7592656"/>
                  </a:ext>
                </a:extLst>
              </a:tr>
              <a:tr h="95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4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4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3261311"/>
                  </a:ext>
                </a:extLst>
              </a:tr>
              <a:tr h="95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-2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3095629"/>
                  </a:ext>
                </a:extLst>
              </a:tr>
              <a:tr h="95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-2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8193500"/>
                  </a:ext>
                </a:extLst>
              </a:tr>
              <a:tr h="95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-2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0538874"/>
                  </a:ext>
                </a:extLst>
              </a:tr>
              <a:tr h="95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-2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5300167"/>
                  </a:ext>
                </a:extLst>
              </a:tr>
              <a:tr h="95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-2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6763250"/>
                  </a:ext>
                </a:extLst>
              </a:tr>
              <a:tr h="95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-2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5160275"/>
                  </a:ext>
                </a:extLst>
              </a:tr>
              <a:tr h="95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-2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3662320"/>
                  </a:ext>
                </a:extLst>
              </a:tr>
              <a:tr h="95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4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3362940"/>
                  </a:ext>
                </a:extLst>
              </a:tr>
              <a:tr h="95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-2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8298772"/>
                  </a:ext>
                </a:extLst>
              </a:tr>
              <a:tr h="95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-2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4101340"/>
                  </a:ext>
                </a:extLst>
              </a:tr>
              <a:tr h="95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-2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5909500"/>
                  </a:ext>
                </a:extLst>
              </a:tr>
              <a:tr h="95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-2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7106596"/>
                  </a:ext>
                </a:extLst>
              </a:tr>
              <a:tr h="95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-2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9453180"/>
                  </a:ext>
                </a:extLst>
              </a:tr>
              <a:tr h="95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-2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0447443"/>
                  </a:ext>
                </a:extLst>
              </a:tr>
              <a:tr h="95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-2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6693841"/>
                  </a:ext>
                </a:extLst>
              </a:tr>
              <a:tr h="95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 dirty="0">
                          <a:effectLst/>
                        </a:rPr>
                        <a:t>0</a:t>
                      </a:r>
                      <a:endParaRPr lang="de-DE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0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600" dirty="0">
                          <a:effectLst/>
                        </a:rPr>
                        <a:t>0</a:t>
                      </a:r>
                      <a:endParaRPr lang="de-DE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1620862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4DF24AE6-3F6F-49FB-BE16-69FAACAF3A93}"/>
              </a:ext>
            </a:extLst>
          </p:cNvPr>
          <p:cNvSpPr txBox="1"/>
          <p:nvPr/>
        </p:nvSpPr>
        <p:spPr>
          <a:xfrm>
            <a:off x="7231515" y="5481439"/>
            <a:ext cx="4226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Hamilton-Matrix des vereinfachten Springerproblems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AF008DF-4353-4BA5-814B-18EA0B2D869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66"/>
          <a:stretch/>
        </p:blipFill>
        <p:spPr bwMode="auto">
          <a:xfrm>
            <a:off x="363970" y="197554"/>
            <a:ext cx="3865710" cy="3600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94E8F42-8F68-4A7D-9D97-C61935DC8A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819" y="4108706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97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3">
            <a:extLst>
              <a:ext uri="{FF2B5EF4-FFF2-40B4-BE49-F238E27FC236}">
                <a16:creationId xmlns:a16="http://schemas.microsoft.com/office/drawing/2014/main" id="{6C65E553-56A0-40F9-8A49-97E7B04E5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4425" y="988461"/>
            <a:ext cx="4086938" cy="5402289"/>
          </a:xfrm>
          <a:prstGeom prst="roundRect">
            <a:avLst>
              <a:gd name="adj" fmla="val 8766"/>
            </a:avLst>
          </a:prstGeom>
          <a:solidFill>
            <a:schemeClr val="accent2">
              <a:alpha val="38824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1EAB8CC5-43D1-460A-97CF-9D3B534D81F4}"/>
              </a:ext>
            </a:extLst>
          </p:cNvPr>
          <p:cNvSpPr/>
          <p:nvPr/>
        </p:nvSpPr>
        <p:spPr>
          <a:xfrm>
            <a:off x="8629064" y="1520641"/>
            <a:ext cx="2168029" cy="21600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AutoShape 3">
            <a:extLst>
              <a:ext uri="{FF2B5EF4-FFF2-40B4-BE49-F238E27FC236}">
                <a16:creationId xmlns:a16="http://schemas.microsoft.com/office/drawing/2014/main" id="{C6F0225B-A2E6-4F2A-9DC3-A043BDE18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752" y="988462"/>
            <a:ext cx="3722280" cy="5402290"/>
          </a:xfrm>
          <a:prstGeom prst="roundRect">
            <a:avLst>
              <a:gd name="adj" fmla="val 10037"/>
            </a:avLst>
          </a:prstGeom>
          <a:solidFill>
            <a:srgbClr val="C0CF00">
              <a:alpha val="38824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4A43665-182B-4BF5-9714-9E7F8A7D08A0}"/>
              </a:ext>
            </a:extLst>
          </p:cNvPr>
          <p:cNvSpPr/>
          <p:nvPr/>
        </p:nvSpPr>
        <p:spPr>
          <a:xfrm>
            <a:off x="5015923" y="2073978"/>
            <a:ext cx="2168029" cy="21600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588AD0A4-4FDE-4D7E-A82E-8A1C457C1CE8}"/>
              </a:ext>
            </a:extLst>
          </p:cNvPr>
          <p:cNvSpPr/>
          <p:nvPr/>
        </p:nvSpPr>
        <p:spPr>
          <a:xfrm>
            <a:off x="9711709" y="2067247"/>
            <a:ext cx="538720" cy="54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F349DE6F-7A81-4A0C-8407-C67BB33CE91F}"/>
              </a:ext>
            </a:extLst>
          </p:cNvPr>
          <p:cNvSpPr/>
          <p:nvPr/>
        </p:nvSpPr>
        <p:spPr>
          <a:xfrm>
            <a:off x="9703273" y="2070023"/>
            <a:ext cx="538720" cy="540000"/>
          </a:xfrm>
          <a:prstGeom prst="rect">
            <a:avLst/>
          </a:prstGeom>
          <a:solidFill>
            <a:srgbClr val="8C9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5299538-1AE4-4A28-9273-85A9E1F5521E}"/>
              </a:ext>
            </a:extLst>
          </p:cNvPr>
          <p:cNvSpPr txBox="1">
            <a:spLocks/>
          </p:cNvSpPr>
          <p:nvPr/>
        </p:nvSpPr>
        <p:spPr>
          <a:xfrm>
            <a:off x="458512" y="186459"/>
            <a:ext cx="11274976" cy="70028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000" dirty="0">
                <a:solidFill>
                  <a:srgbClr val="A5B22C"/>
                </a:solidFill>
              </a:rPr>
              <a:t>Das Sudoku</a:t>
            </a:r>
            <a:endParaRPr lang="de-DE" sz="40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0D87BA7-B72E-4ED5-B1F4-60BBC1BADD98}"/>
              </a:ext>
            </a:extLst>
          </p:cNvPr>
          <p:cNvSpPr txBox="1"/>
          <p:nvPr/>
        </p:nvSpPr>
        <p:spPr>
          <a:xfrm>
            <a:off x="656027" y="988462"/>
            <a:ext cx="3391308" cy="523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300" dirty="0">
                <a:solidFill>
                  <a:schemeClr val="accent5">
                    <a:lumMod val="50000"/>
                  </a:schemeClr>
                </a:solidFill>
              </a:rPr>
              <a:t>Was ist ein Sudoku: </a:t>
            </a:r>
          </a:p>
          <a:p>
            <a:pPr algn="just"/>
            <a:r>
              <a:rPr lang="de-DE" sz="2000" dirty="0"/>
              <a:t>Ein Sudoku besteht aus 9 x 9 Feldern, welche in kleinere 3 x 3 Feld-Bereiche unterteilt sind. In jeder Spalte, jeder Zeile und jedem 3 x 3 Bereich müssen die Zahlen von 1-9 genau einmal vorkommen. In unserem Fall haben wir zuerst eine abgewandelte Form, das 4 x 4 Sudoku behandelt. Außerdem sind bei einem Sudoku immer einige Zahlen vorgegeben, bei denen es allerdings nur eine Lösung gibt.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F71B5C38-F3CF-4F20-A733-80647F6297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114779"/>
              </p:ext>
            </p:extLst>
          </p:nvPr>
        </p:nvGraphicFramePr>
        <p:xfrm>
          <a:off x="4849858" y="2099573"/>
          <a:ext cx="2160000" cy="21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6002536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2089596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91804624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880788900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marL="112453" marR="112453" marT="56230" marB="5623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marL="112453" marR="112453" marT="56230" marB="56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3</a:t>
                      </a:r>
                    </a:p>
                  </a:txBody>
                  <a:tcPr marL="112453" marR="112453" marT="56230" marB="5623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4</a:t>
                      </a:r>
                    </a:p>
                  </a:txBody>
                  <a:tcPr marL="112453" marR="112453" marT="56230" marB="56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797338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3</a:t>
                      </a:r>
                    </a:p>
                  </a:txBody>
                  <a:tcPr marL="112453" marR="112453" marT="56230" marB="5623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marL="112453" marR="112453" marT="56230" marB="56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marL="112453" marR="112453" marT="56230" marB="5623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marL="112453" marR="112453" marT="56230" marB="56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074320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4</a:t>
                      </a:r>
                    </a:p>
                  </a:txBody>
                  <a:tcPr marL="112453" marR="112453" marT="56230" marB="5623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marL="112453" marR="112453" marT="56230" marB="56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</a:t>
                      </a:r>
                    </a:p>
                  </a:txBody>
                  <a:tcPr marL="112453" marR="112453" marT="56230" marB="5623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marL="112453" marR="112453" marT="56230" marB="56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490198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marL="112453" marR="112453" marT="56230" marB="5623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</a:t>
                      </a:r>
                    </a:p>
                  </a:txBody>
                  <a:tcPr marL="112453" marR="112453" marT="56230" marB="56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marL="112453" marR="112453" marT="56230" marB="5623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marL="112453" marR="112453" marT="56230" marB="56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4224100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C835AC5A-D85C-424A-B057-943B42C42515}"/>
              </a:ext>
            </a:extLst>
          </p:cNvPr>
          <p:cNvSpPr txBox="1"/>
          <p:nvPr/>
        </p:nvSpPr>
        <p:spPr>
          <a:xfrm>
            <a:off x="4408405" y="4431514"/>
            <a:ext cx="3099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Beispiel eines 4 x 4 Sudokus mit vorgegebenen Werten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7209147-9C86-4050-B49B-B4BB16416785}"/>
              </a:ext>
            </a:extLst>
          </p:cNvPr>
          <p:cNvSpPr txBox="1"/>
          <p:nvPr/>
        </p:nvSpPr>
        <p:spPr>
          <a:xfrm>
            <a:off x="9820638" y="2112632"/>
            <a:ext cx="320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3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9A6DD8C-9492-4F52-A79E-7CA72A8E1DFD}"/>
              </a:ext>
            </a:extLst>
          </p:cNvPr>
          <p:cNvSpPr/>
          <p:nvPr/>
        </p:nvSpPr>
        <p:spPr>
          <a:xfrm>
            <a:off x="9714313" y="3140641"/>
            <a:ext cx="538720" cy="54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0972EBA-4487-404A-AF0E-36DD1FC53DB0}"/>
              </a:ext>
            </a:extLst>
          </p:cNvPr>
          <p:cNvSpPr txBox="1"/>
          <p:nvPr/>
        </p:nvSpPr>
        <p:spPr>
          <a:xfrm>
            <a:off x="9823242" y="3186026"/>
            <a:ext cx="320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3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2C5A3A8-C9EB-4DCA-9CF5-B06E917F87D5}"/>
              </a:ext>
            </a:extLst>
          </p:cNvPr>
          <p:cNvSpPr/>
          <p:nvPr/>
        </p:nvSpPr>
        <p:spPr>
          <a:xfrm>
            <a:off x="10255634" y="1530611"/>
            <a:ext cx="538720" cy="54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894F933-977D-4084-80DA-E545E2ACA1D8}"/>
              </a:ext>
            </a:extLst>
          </p:cNvPr>
          <p:cNvSpPr txBox="1"/>
          <p:nvPr/>
        </p:nvSpPr>
        <p:spPr>
          <a:xfrm>
            <a:off x="10364563" y="1575996"/>
            <a:ext cx="320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3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7B217C60-C9A7-46D7-B111-B5DE4A0D10D6}"/>
              </a:ext>
            </a:extLst>
          </p:cNvPr>
          <p:cNvSpPr/>
          <p:nvPr/>
        </p:nvSpPr>
        <p:spPr>
          <a:xfrm>
            <a:off x="9164960" y="2069713"/>
            <a:ext cx="538720" cy="54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169B9D8-4A1A-49FD-9692-98227DCC06AC}"/>
              </a:ext>
            </a:extLst>
          </p:cNvPr>
          <p:cNvSpPr txBox="1"/>
          <p:nvPr/>
        </p:nvSpPr>
        <p:spPr>
          <a:xfrm>
            <a:off x="9273889" y="2115098"/>
            <a:ext cx="320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3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5A4F8B53-77CF-47E3-BD91-8BD846C0EBE8}"/>
              </a:ext>
            </a:extLst>
          </p:cNvPr>
          <p:cNvSpPr/>
          <p:nvPr/>
        </p:nvSpPr>
        <p:spPr>
          <a:xfrm>
            <a:off x="10244960" y="2076828"/>
            <a:ext cx="538720" cy="540000"/>
          </a:xfrm>
          <a:prstGeom prst="rect">
            <a:avLst/>
          </a:prstGeom>
          <a:solidFill>
            <a:srgbClr val="8C9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3EFF4A7-A55F-432F-B8FB-28CC85DC762D}"/>
              </a:ext>
            </a:extLst>
          </p:cNvPr>
          <p:cNvSpPr txBox="1"/>
          <p:nvPr/>
        </p:nvSpPr>
        <p:spPr>
          <a:xfrm>
            <a:off x="10353889" y="2122213"/>
            <a:ext cx="320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2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290A50BA-64D1-45CC-A435-734C3214E07B}"/>
              </a:ext>
            </a:extLst>
          </p:cNvPr>
          <p:cNvSpPr/>
          <p:nvPr/>
        </p:nvSpPr>
        <p:spPr>
          <a:xfrm>
            <a:off x="8626240" y="2613271"/>
            <a:ext cx="538720" cy="540000"/>
          </a:xfrm>
          <a:prstGeom prst="rect">
            <a:avLst/>
          </a:prstGeom>
          <a:solidFill>
            <a:srgbClr val="8C9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15918B0F-2299-4A5D-9CE1-47E7DB8C3A69}"/>
              </a:ext>
            </a:extLst>
          </p:cNvPr>
          <p:cNvSpPr txBox="1"/>
          <p:nvPr/>
        </p:nvSpPr>
        <p:spPr>
          <a:xfrm>
            <a:off x="8735169" y="2658656"/>
            <a:ext cx="320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3</a:t>
            </a: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77E45933-1876-4395-A863-3FE53DA5D4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906125"/>
              </p:ext>
            </p:extLst>
          </p:nvPr>
        </p:nvGraphicFramePr>
        <p:xfrm>
          <a:off x="8631709" y="1536829"/>
          <a:ext cx="2160000" cy="21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6002536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2089596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91804624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880788900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marL="112453" marR="112453" marT="56230" marB="5623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marL="112453" marR="112453" marT="56230" marB="56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marL="112453" marR="112453" marT="56230" marB="5623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marL="112453" marR="112453" marT="56230" marB="56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797338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marL="112453" marR="112453" marT="56230" marB="5623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marL="112453" marR="112453" marT="56230" marB="56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marL="112453" marR="112453" marT="56230" marB="5623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marL="112453" marR="112453" marT="56230" marB="56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074320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marL="112453" marR="112453" marT="56230" marB="5623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marL="112453" marR="112453" marT="56230" marB="56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marL="112453" marR="112453" marT="56230" marB="5623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marL="112453" marR="112453" marT="56230" marB="56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490198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marL="112453" marR="112453" marT="56230" marB="5623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marL="112453" marR="112453" marT="56230" marB="56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marL="112453" marR="112453" marT="56230" marB="5623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marL="112453" marR="112453" marT="56230" marB="56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4224100"/>
                  </a:ext>
                </a:extLst>
              </a:tr>
            </a:tbl>
          </a:graphicData>
        </a:graphic>
      </p:graphicFrame>
      <p:sp>
        <p:nvSpPr>
          <p:cNvPr id="22" name="Textfeld 21">
            <a:extLst>
              <a:ext uri="{FF2B5EF4-FFF2-40B4-BE49-F238E27FC236}">
                <a16:creationId xmlns:a16="http://schemas.microsoft.com/office/drawing/2014/main" id="{F143E79F-83EA-49AF-B9C0-0EA64FFC53AB}"/>
              </a:ext>
            </a:extLst>
          </p:cNvPr>
          <p:cNvSpPr txBox="1"/>
          <p:nvPr/>
        </p:nvSpPr>
        <p:spPr>
          <a:xfrm>
            <a:off x="7920313" y="4000866"/>
            <a:ext cx="2424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Regeln: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FF9E0DDF-5BC0-42EE-8653-7DE1E871406A}"/>
              </a:ext>
            </a:extLst>
          </p:cNvPr>
          <p:cNvSpPr txBox="1"/>
          <p:nvPr/>
        </p:nvSpPr>
        <p:spPr>
          <a:xfrm>
            <a:off x="7944128" y="4397572"/>
            <a:ext cx="356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- Pro Reihe jede Zahl nur einmal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CCCF2FD0-0E36-463A-8E5F-FDFFD5614B02}"/>
              </a:ext>
            </a:extLst>
          </p:cNvPr>
          <p:cNvSpPr txBox="1"/>
          <p:nvPr/>
        </p:nvSpPr>
        <p:spPr>
          <a:xfrm>
            <a:off x="7944128" y="4786345"/>
            <a:ext cx="356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- Pro Spalte jede Zahl nur einmal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24C3C77E-BD98-4232-89A5-88CA428D2EFF}"/>
              </a:ext>
            </a:extLst>
          </p:cNvPr>
          <p:cNvSpPr txBox="1"/>
          <p:nvPr/>
        </p:nvSpPr>
        <p:spPr>
          <a:xfrm>
            <a:off x="7920313" y="5183051"/>
            <a:ext cx="3565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- Pro 2 x 2 Feld jede Zahl nur einmal</a:t>
            </a:r>
          </a:p>
        </p:txBody>
      </p:sp>
    </p:spTree>
    <p:extLst>
      <p:ext uri="{BB962C8B-B14F-4D97-AF65-F5344CB8AC3E}">
        <p14:creationId xmlns:p14="http://schemas.microsoft.com/office/powerpoint/2010/main" val="126093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xit" presetSubtype="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4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xit" presetSubtype="0" fill="hold" grpId="5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400"/>
                            </p:stCondLst>
                            <p:childTnLst>
                              <p:par>
                                <p:cTn id="94" presetID="10" presetClass="exit" presetSubtype="0" fill="hold" grpId="1" nodeType="after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ntr" presetSubtype="0" fill="hold" grpId="2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13" presetID="10" presetClass="exit" presetSubtype="0" fill="hold" grpId="3" nodeType="after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21" grpId="0" animBg="1"/>
      <p:bldP spid="21" grpId="1" animBg="1"/>
      <p:bldP spid="21" grpId="2" animBg="1"/>
      <p:bldP spid="21" grpId="3" animBg="1"/>
      <p:bldP spid="11" grpId="0" animBg="1"/>
      <p:bldP spid="11" grpId="1" animBg="1"/>
      <p:bldP spid="12" grpId="0"/>
      <p:bldP spid="12" grpId="1"/>
      <p:bldP spid="13" grpId="0" animBg="1"/>
      <p:bldP spid="13" grpId="1" animBg="1"/>
      <p:bldP spid="14" grpId="0"/>
      <p:bldP spid="14" grpId="1"/>
      <p:bldP spid="15" grpId="0" animBg="1"/>
      <p:bldP spid="15" grpId="1" animBg="1"/>
      <p:bldP spid="16" grpId="0"/>
      <p:bldP spid="16" grpId="1"/>
      <p:bldP spid="17" grpId="0" animBg="1"/>
      <p:bldP spid="17" grpId="1" animBg="1"/>
      <p:bldP spid="18" grpId="0"/>
      <p:bldP spid="19" grpId="0" animBg="1"/>
      <p:bldP spid="19" grpId="1" animBg="1"/>
      <p:bldP spid="20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AutoShape 2">
            <a:extLst>
              <a:ext uri="{FF2B5EF4-FFF2-40B4-BE49-F238E27FC236}">
                <a16:creationId xmlns:a16="http://schemas.microsoft.com/office/drawing/2014/main" id="{81C43E8D-1D01-485C-BE6C-01B0A0A1E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5429" y="1168121"/>
            <a:ext cx="5647661" cy="4521758"/>
          </a:xfrm>
          <a:prstGeom prst="roundRect">
            <a:avLst>
              <a:gd name="adj" fmla="val 9117"/>
            </a:avLst>
          </a:prstGeom>
          <a:solidFill>
            <a:srgbClr val="BFD7EF">
              <a:alpha val="45882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2DEA90F-4282-433D-9663-0CD7FD4BA1A9}"/>
              </a:ext>
            </a:extLst>
          </p:cNvPr>
          <p:cNvSpPr/>
          <p:nvPr/>
        </p:nvSpPr>
        <p:spPr>
          <a:xfrm>
            <a:off x="5903570" y="2661514"/>
            <a:ext cx="2160000" cy="2155097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AutoShape 3">
            <a:extLst>
              <a:ext uri="{FF2B5EF4-FFF2-40B4-BE49-F238E27FC236}">
                <a16:creationId xmlns:a16="http://schemas.microsoft.com/office/drawing/2014/main" id="{40F6728A-40A3-4A39-8025-D8BC8C8C1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22" y="1544486"/>
            <a:ext cx="3982348" cy="3888712"/>
          </a:xfrm>
          <a:prstGeom prst="roundRect">
            <a:avLst>
              <a:gd name="adj" fmla="val 10037"/>
            </a:avLst>
          </a:prstGeom>
          <a:solidFill>
            <a:srgbClr val="C0CF00">
              <a:alpha val="38824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3D59520B-3369-4DA5-96E5-2BB0CC573D75}"/>
              </a:ext>
            </a:extLst>
          </p:cNvPr>
          <p:cNvGrpSpPr/>
          <p:nvPr/>
        </p:nvGrpSpPr>
        <p:grpSpPr>
          <a:xfrm>
            <a:off x="8722230" y="2651466"/>
            <a:ext cx="540339" cy="534764"/>
            <a:chOff x="8881962" y="2021700"/>
            <a:chExt cx="540339" cy="534764"/>
          </a:xfrm>
          <a:solidFill>
            <a:schemeClr val="bg1"/>
          </a:solidFill>
        </p:grpSpPr>
        <p:sp>
          <p:nvSpPr>
            <p:cNvPr id="53" name="Rechteck 52">
              <a:extLst>
                <a:ext uri="{FF2B5EF4-FFF2-40B4-BE49-F238E27FC236}">
                  <a16:creationId xmlns:a16="http://schemas.microsoft.com/office/drawing/2014/main" id="{147EDF8C-686C-4B55-B8A8-530372ECA2E1}"/>
                </a:ext>
              </a:extLst>
            </p:cNvPr>
            <p:cNvSpPr/>
            <p:nvPr/>
          </p:nvSpPr>
          <p:spPr>
            <a:xfrm>
              <a:off x="8881962" y="2021700"/>
              <a:ext cx="540339" cy="53476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/>
            </a:p>
          </p:txBody>
        </p: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CEB9047D-8F06-414A-AD99-EB3580C12972}"/>
                </a:ext>
              </a:extLst>
            </p:cNvPr>
            <p:cNvSpPr txBox="1"/>
            <p:nvPr/>
          </p:nvSpPr>
          <p:spPr>
            <a:xfrm>
              <a:off x="8982052" y="2058249"/>
              <a:ext cx="340158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2">
                      <a:lumMod val="50000"/>
                    </a:schemeClr>
                  </a:solidFill>
                </a:rPr>
                <a:t>4</a:t>
              </a:r>
              <a:endParaRPr lang="de-DE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FAE3D366-4A59-475E-8EE7-CA2258E151F5}"/>
              </a:ext>
            </a:extLst>
          </p:cNvPr>
          <p:cNvGrpSpPr/>
          <p:nvPr/>
        </p:nvGrpSpPr>
        <p:grpSpPr>
          <a:xfrm>
            <a:off x="8728880" y="2659330"/>
            <a:ext cx="540339" cy="534764"/>
            <a:chOff x="8881962" y="2021700"/>
            <a:chExt cx="540339" cy="534764"/>
          </a:xfrm>
          <a:solidFill>
            <a:schemeClr val="bg1"/>
          </a:solidFill>
        </p:grpSpPr>
        <p:sp>
          <p:nvSpPr>
            <p:cNvPr id="50" name="Rechteck 49">
              <a:extLst>
                <a:ext uri="{FF2B5EF4-FFF2-40B4-BE49-F238E27FC236}">
                  <a16:creationId xmlns:a16="http://schemas.microsoft.com/office/drawing/2014/main" id="{4792FC80-3487-4E95-96DA-3D2FB8B7D39F}"/>
                </a:ext>
              </a:extLst>
            </p:cNvPr>
            <p:cNvSpPr/>
            <p:nvPr/>
          </p:nvSpPr>
          <p:spPr>
            <a:xfrm>
              <a:off x="8881962" y="2021700"/>
              <a:ext cx="540339" cy="53476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/>
            </a:p>
          </p:txBody>
        </p:sp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1092269C-392C-4EB8-B8B2-7F37865ED87F}"/>
                </a:ext>
              </a:extLst>
            </p:cNvPr>
            <p:cNvSpPr txBox="1"/>
            <p:nvPr/>
          </p:nvSpPr>
          <p:spPr>
            <a:xfrm>
              <a:off x="8982052" y="2058249"/>
              <a:ext cx="340158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2">
                      <a:lumMod val="50000"/>
                    </a:schemeClr>
                  </a:solidFill>
                </a:rPr>
                <a:t>3</a:t>
              </a:r>
              <a:endParaRPr lang="de-DE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0C57F7F3-683D-4FE9-BA67-02800123F2E0}"/>
              </a:ext>
            </a:extLst>
          </p:cNvPr>
          <p:cNvGrpSpPr/>
          <p:nvPr/>
        </p:nvGrpSpPr>
        <p:grpSpPr>
          <a:xfrm>
            <a:off x="8717421" y="2661170"/>
            <a:ext cx="540339" cy="534764"/>
            <a:chOff x="8881962" y="2021700"/>
            <a:chExt cx="540339" cy="534764"/>
          </a:xfrm>
          <a:solidFill>
            <a:schemeClr val="bg1"/>
          </a:solidFill>
        </p:grpSpPr>
        <p:sp>
          <p:nvSpPr>
            <p:cNvPr id="47" name="Rechteck 46">
              <a:extLst>
                <a:ext uri="{FF2B5EF4-FFF2-40B4-BE49-F238E27FC236}">
                  <a16:creationId xmlns:a16="http://schemas.microsoft.com/office/drawing/2014/main" id="{0EEC3C55-D1F9-455C-8856-6777FC063A2F}"/>
                </a:ext>
              </a:extLst>
            </p:cNvPr>
            <p:cNvSpPr/>
            <p:nvPr/>
          </p:nvSpPr>
          <p:spPr>
            <a:xfrm>
              <a:off x="8881962" y="2021700"/>
              <a:ext cx="540339" cy="53476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/>
            </a:p>
          </p:txBody>
        </p:sp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19CC6AB6-8875-4638-9C4F-548626542EC1}"/>
                </a:ext>
              </a:extLst>
            </p:cNvPr>
            <p:cNvSpPr txBox="1"/>
            <p:nvPr/>
          </p:nvSpPr>
          <p:spPr>
            <a:xfrm>
              <a:off x="8982052" y="2058249"/>
              <a:ext cx="340158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2">
                      <a:lumMod val="50000"/>
                    </a:schemeClr>
                  </a:solidFill>
                </a:rPr>
                <a:t>2</a:t>
              </a:r>
              <a:endParaRPr lang="de-DE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5EA4A851-43E8-4738-A17B-2990E370DAFF}"/>
              </a:ext>
            </a:extLst>
          </p:cNvPr>
          <p:cNvGrpSpPr/>
          <p:nvPr/>
        </p:nvGrpSpPr>
        <p:grpSpPr>
          <a:xfrm>
            <a:off x="8717421" y="2663010"/>
            <a:ext cx="540339" cy="534764"/>
            <a:chOff x="8881962" y="2021700"/>
            <a:chExt cx="540339" cy="534764"/>
          </a:xfrm>
          <a:solidFill>
            <a:schemeClr val="bg1"/>
          </a:solidFill>
        </p:grpSpPr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BE03FD77-5E0D-418F-8C75-3B917F43746D}"/>
                </a:ext>
              </a:extLst>
            </p:cNvPr>
            <p:cNvSpPr/>
            <p:nvPr/>
          </p:nvSpPr>
          <p:spPr>
            <a:xfrm>
              <a:off x="8881962" y="2021700"/>
              <a:ext cx="540339" cy="53476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/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D7662071-EBC0-40AD-97B2-F5969D7968F3}"/>
                </a:ext>
              </a:extLst>
            </p:cNvPr>
            <p:cNvSpPr txBox="1"/>
            <p:nvPr/>
          </p:nvSpPr>
          <p:spPr>
            <a:xfrm>
              <a:off x="8982052" y="2058249"/>
              <a:ext cx="340158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2">
                      <a:lumMod val="50000"/>
                    </a:schemeClr>
                  </a:solidFill>
                </a:rPr>
                <a:t>1</a:t>
              </a:r>
              <a:endParaRPr lang="de-DE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96C4E85-2834-4D29-B936-12E295B8EDBE}"/>
              </a:ext>
            </a:extLst>
          </p:cNvPr>
          <p:cNvSpPr txBox="1"/>
          <p:nvPr/>
        </p:nvSpPr>
        <p:spPr>
          <a:xfrm>
            <a:off x="728720" y="1734087"/>
            <a:ext cx="36608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000" dirty="0"/>
              <a:t>Bisher gab es bei unseren Problemen für jedes Feld nur zwei Möglichkeiten: besetzt oder nicht besetzt! Nun gibt es jedoch pro Feld nicht nur zwei, sondern 9 Möglichkeiten.</a:t>
            </a:r>
          </a:p>
          <a:p>
            <a:pPr algn="just"/>
            <a:r>
              <a:rPr lang="de-DE" sz="2000" dirty="0"/>
              <a:t>Daher haben wir das Schachfeld als 3-Dimensionales 9 x 9 x 9 Feld behandelt, bei welchem die einzelnen Zahlen jeweils von einem Feld dargestellt werden.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BA84FD49-C3B2-4624-933D-70F339B52D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790206"/>
              </p:ext>
            </p:extLst>
          </p:nvPr>
        </p:nvGraphicFramePr>
        <p:xfrm>
          <a:off x="5901413" y="2663010"/>
          <a:ext cx="2160000" cy="21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6002536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2089596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91804624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880788900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marL="112453" marR="112453" marT="56230" marB="5623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marL="112453" marR="112453" marT="56230" marB="56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marL="112453" marR="112453" marT="56230" marB="5623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marL="112453" marR="112453" marT="56230" marB="56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797338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marL="112453" marR="112453" marT="56230" marB="5623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marL="112453" marR="112453" marT="56230" marB="56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marL="112453" marR="112453" marT="56230" marB="5623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marL="112453" marR="112453" marT="56230" marB="56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074320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marL="112453" marR="112453" marT="56230" marB="5623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marL="112453" marR="112453" marT="56230" marB="56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marL="112453" marR="112453" marT="56230" marB="5623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marL="112453" marR="112453" marT="56230" marB="56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490198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marL="112453" marR="112453" marT="56230" marB="5623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marL="112453" marR="112453" marT="56230" marB="56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marL="112453" marR="112453" marT="56230" marB="5623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marL="112453" marR="112453" marT="56230" marB="56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4224100"/>
                  </a:ext>
                </a:extLst>
              </a:tr>
            </a:tbl>
          </a:graphicData>
        </a:graphic>
      </p:graphicFrame>
      <p:sp>
        <p:nvSpPr>
          <p:cNvPr id="4" name="Rechteck 3">
            <a:extLst>
              <a:ext uri="{FF2B5EF4-FFF2-40B4-BE49-F238E27FC236}">
                <a16:creationId xmlns:a16="http://schemas.microsoft.com/office/drawing/2014/main" id="{9E8F4005-121B-4AEA-A61D-7BD38ED3E1A2}"/>
              </a:ext>
            </a:extLst>
          </p:cNvPr>
          <p:cNvSpPr/>
          <p:nvPr/>
        </p:nvSpPr>
        <p:spPr>
          <a:xfrm>
            <a:off x="7521274" y="2653133"/>
            <a:ext cx="540339" cy="5347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37177A9-2AE2-4485-86C6-BFBCAFFDAF6F}"/>
              </a:ext>
            </a:extLst>
          </p:cNvPr>
          <p:cNvSpPr txBox="1"/>
          <p:nvPr/>
        </p:nvSpPr>
        <p:spPr>
          <a:xfrm>
            <a:off x="5893522" y="2673304"/>
            <a:ext cx="540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chemeClr val="bg2">
                    <a:lumMod val="50000"/>
                  </a:schemeClr>
                </a:solidFill>
              </a:rPr>
              <a:t>1  2</a:t>
            </a:r>
          </a:p>
          <a:p>
            <a:pPr algn="ctr"/>
            <a:r>
              <a:rPr lang="de-DE" sz="1400" dirty="0">
                <a:solidFill>
                  <a:schemeClr val="bg2">
                    <a:lumMod val="50000"/>
                  </a:schemeClr>
                </a:solidFill>
              </a:rPr>
              <a:t>3  4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63BE2A5-E4DC-4ACD-A32D-599C3C452500}"/>
              </a:ext>
            </a:extLst>
          </p:cNvPr>
          <p:cNvSpPr txBox="1"/>
          <p:nvPr/>
        </p:nvSpPr>
        <p:spPr>
          <a:xfrm>
            <a:off x="5898536" y="3206485"/>
            <a:ext cx="540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chemeClr val="bg2">
                    <a:lumMod val="50000"/>
                  </a:schemeClr>
                </a:solidFill>
              </a:rPr>
              <a:t>1  2</a:t>
            </a:r>
          </a:p>
          <a:p>
            <a:pPr algn="ctr"/>
            <a:r>
              <a:rPr lang="de-DE" sz="1400" dirty="0">
                <a:solidFill>
                  <a:schemeClr val="bg2">
                    <a:lumMod val="50000"/>
                  </a:schemeClr>
                </a:solidFill>
              </a:rPr>
              <a:t>3  4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2974E727-030B-4550-9D95-5DD6502C13E3}"/>
              </a:ext>
            </a:extLst>
          </p:cNvPr>
          <p:cNvSpPr txBox="1"/>
          <p:nvPr/>
        </p:nvSpPr>
        <p:spPr>
          <a:xfrm>
            <a:off x="5896306" y="3760848"/>
            <a:ext cx="540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chemeClr val="bg2">
                    <a:lumMod val="50000"/>
                  </a:schemeClr>
                </a:solidFill>
              </a:rPr>
              <a:t>1  2</a:t>
            </a:r>
          </a:p>
          <a:p>
            <a:pPr algn="ctr"/>
            <a:r>
              <a:rPr lang="de-DE" sz="1400" dirty="0">
                <a:solidFill>
                  <a:schemeClr val="bg2">
                    <a:lumMod val="50000"/>
                  </a:schemeClr>
                </a:solidFill>
              </a:rPr>
              <a:t>3  4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75AE7606-8D7C-4E5C-B38A-507C9BEBB6E1}"/>
              </a:ext>
            </a:extLst>
          </p:cNvPr>
          <p:cNvSpPr txBox="1"/>
          <p:nvPr/>
        </p:nvSpPr>
        <p:spPr>
          <a:xfrm>
            <a:off x="5895756" y="4283343"/>
            <a:ext cx="540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chemeClr val="bg2">
                    <a:lumMod val="50000"/>
                  </a:schemeClr>
                </a:solidFill>
              </a:rPr>
              <a:t>1  2</a:t>
            </a:r>
          </a:p>
          <a:p>
            <a:pPr algn="ctr"/>
            <a:r>
              <a:rPr lang="de-DE" sz="1400" dirty="0">
                <a:solidFill>
                  <a:schemeClr val="bg2">
                    <a:lumMod val="50000"/>
                  </a:schemeClr>
                </a:solidFill>
              </a:rPr>
              <a:t>3  4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728A24CB-1F97-4EA1-9D7B-10B3957E4887}"/>
              </a:ext>
            </a:extLst>
          </p:cNvPr>
          <p:cNvSpPr txBox="1"/>
          <p:nvPr/>
        </p:nvSpPr>
        <p:spPr>
          <a:xfrm>
            <a:off x="6438176" y="2673304"/>
            <a:ext cx="540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chemeClr val="bg2">
                    <a:lumMod val="50000"/>
                  </a:schemeClr>
                </a:solidFill>
              </a:rPr>
              <a:t>1  2</a:t>
            </a:r>
          </a:p>
          <a:p>
            <a:pPr algn="ctr"/>
            <a:r>
              <a:rPr lang="de-DE" sz="1400" dirty="0">
                <a:solidFill>
                  <a:schemeClr val="bg2">
                    <a:lumMod val="50000"/>
                  </a:schemeClr>
                </a:solidFill>
              </a:rPr>
              <a:t>3  4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18553940-B0A0-4998-B9FE-A2D53E330A3D}"/>
              </a:ext>
            </a:extLst>
          </p:cNvPr>
          <p:cNvSpPr txBox="1"/>
          <p:nvPr/>
        </p:nvSpPr>
        <p:spPr>
          <a:xfrm>
            <a:off x="6443190" y="3206485"/>
            <a:ext cx="540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chemeClr val="bg2">
                    <a:lumMod val="50000"/>
                  </a:schemeClr>
                </a:solidFill>
              </a:rPr>
              <a:t>1  2</a:t>
            </a:r>
          </a:p>
          <a:p>
            <a:pPr algn="ctr"/>
            <a:r>
              <a:rPr lang="de-DE" sz="1400" dirty="0">
                <a:solidFill>
                  <a:schemeClr val="bg2">
                    <a:lumMod val="50000"/>
                  </a:schemeClr>
                </a:solidFill>
              </a:rPr>
              <a:t>3  4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BFA4FA62-2283-4A70-8762-3003AF489AC5}"/>
              </a:ext>
            </a:extLst>
          </p:cNvPr>
          <p:cNvSpPr txBox="1"/>
          <p:nvPr/>
        </p:nvSpPr>
        <p:spPr>
          <a:xfrm>
            <a:off x="6440960" y="3760848"/>
            <a:ext cx="540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chemeClr val="bg2">
                    <a:lumMod val="50000"/>
                  </a:schemeClr>
                </a:solidFill>
              </a:rPr>
              <a:t>1  2</a:t>
            </a:r>
          </a:p>
          <a:p>
            <a:pPr algn="ctr"/>
            <a:r>
              <a:rPr lang="de-DE" sz="1400" dirty="0">
                <a:solidFill>
                  <a:schemeClr val="bg2">
                    <a:lumMod val="50000"/>
                  </a:schemeClr>
                </a:solidFill>
              </a:rPr>
              <a:t>3  4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E1BE3BD6-A497-4EAB-A047-51F2AF2CCE16}"/>
              </a:ext>
            </a:extLst>
          </p:cNvPr>
          <p:cNvSpPr txBox="1"/>
          <p:nvPr/>
        </p:nvSpPr>
        <p:spPr>
          <a:xfrm>
            <a:off x="6440410" y="4283343"/>
            <a:ext cx="540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chemeClr val="bg2">
                    <a:lumMod val="50000"/>
                  </a:schemeClr>
                </a:solidFill>
              </a:rPr>
              <a:t>1  2</a:t>
            </a:r>
          </a:p>
          <a:p>
            <a:pPr algn="ctr"/>
            <a:r>
              <a:rPr lang="de-DE" sz="1400" dirty="0">
                <a:solidFill>
                  <a:schemeClr val="bg2">
                    <a:lumMod val="50000"/>
                  </a:schemeClr>
                </a:solidFill>
              </a:rPr>
              <a:t>3  4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88E654B-3EF2-49F1-AE9A-A7626C003E32}"/>
              </a:ext>
            </a:extLst>
          </p:cNvPr>
          <p:cNvSpPr txBox="1"/>
          <p:nvPr/>
        </p:nvSpPr>
        <p:spPr>
          <a:xfrm>
            <a:off x="6983297" y="2673892"/>
            <a:ext cx="540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chemeClr val="bg2">
                    <a:lumMod val="50000"/>
                  </a:schemeClr>
                </a:solidFill>
              </a:rPr>
              <a:t>1  2</a:t>
            </a:r>
          </a:p>
          <a:p>
            <a:pPr algn="ctr"/>
            <a:r>
              <a:rPr lang="de-DE" sz="1400" dirty="0">
                <a:solidFill>
                  <a:schemeClr val="bg2">
                    <a:lumMod val="50000"/>
                  </a:schemeClr>
                </a:solidFill>
              </a:rPr>
              <a:t>3  4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999D4F45-DA84-4477-A6C4-F9E3BD042A6B}"/>
              </a:ext>
            </a:extLst>
          </p:cNvPr>
          <p:cNvSpPr txBox="1"/>
          <p:nvPr/>
        </p:nvSpPr>
        <p:spPr>
          <a:xfrm>
            <a:off x="6988311" y="3207073"/>
            <a:ext cx="540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chemeClr val="bg2">
                    <a:lumMod val="50000"/>
                  </a:schemeClr>
                </a:solidFill>
              </a:rPr>
              <a:t>1  2</a:t>
            </a:r>
          </a:p>
          <a:p>
            <a:pPr algn="ctr"/>
            <a:r>
              <a:rPr lang="de-DE" sz="1400" dirty="0">
                <a:solidFill>
                  <a:schemeClr val="bg2">
                    <a:lumMod val="50000"/>
                  </a:schemeClr>
                </a:solidFill>
              </a:rPr>
              <a:t>3  4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D1CFD055-5323-4EF7-82E7-D55CC7233C74}"/>
              </a:ext>
            </a:extLst>
          </p:cNvPr>
          <p:cNvSpPr txBox="1"/>
          <p:nvPr/>
        </p:nvSpPr>
        <p:spPr>
          <a:xfrm>
            <a:off x="6986081" y="3761436"/>
            <a:ext cx="540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chemeClr val="bg2">
                    <a:lumMod val="50000"/>
                  </a:schemeClr>
                </a:solidFill>
              </a:rPr>
              <a:t>1  2</a:t>
            </a:r>
          </a:p>
          <a:p>
            <a:pPr algn="ctr"/>
            <a:r>
              <a:rPr lang="de-DE" sz="1400" dirty="0">
                <a:solidFill>
                  <a:schemeClr val="bg2">
                    <a:lumMod val="50000"/>
                  </a:schemeClr>
                </a:solidFill>
              </a:rPr>
              <a:t>3  4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91FF4046-4562-4A89-B441-5BDB2073F9CF}"/>
              </a:ext>
            </a:extLst>
          </p:cNvPr>
          <p:cNvSpPr txBox="1"/>
          <p:nvPr/>
        </p:nvSpPr>
        <p:spPr>
          <a:xfrm>
            <a:off x="6985531" y="4283931"/>
            <a:ext cx="540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chemeClr val="bg2">
                    <a:lumMod val="50000"/>
                  </a:schemeClr>
                </a:solidFill>
              </a:rPr>
              <a:t>1  2</a:t>
            </a:r>
          </a:p>
          <a:p>
            <a:pPr algn="ctr"/>
            <a:r>
              <a:rPr lang="de-DE" sz="1400" dirty="0">
                <a:solidFill>
                  <a:schemeClr val="bg2">
                    <a:lumMod val="50000"/>
                  </a:schemeClr>
                </a:solidFill>
              </a:rPr>
              <a:t>3  4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CCDBDACC-F685-441C-9B8D-A103D90240CF}"/>
              </a:ext>
            </a:extLst>
          </p:cNvPr>
          <p:cNvSpPr txBox="1"/>
          <p:nvPr/>
        </p:nvSpPr>
        <p:spPr>
          <a:xfrm>
            <a:off x="7532733" y="2663010"/>
            <a:ext cx="540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chemeClr val="bg2">
                    <a:lumMod val="50000"/>
                  </a:schemeClr>
                </a:solidFill>
              </a:rPr>
              <a:t>1  2</a:t>
            </a:r>
          </a:p>
          <a:p>
            <a:pPr algn="ctr"/>
            <a:r>
              <a:rPr lang="de-DE" sz="1400" dirty="0">
                <a:solidFill>
                  <a:schemeClr val="bg2">
                    <a:lumMod val="50000"/>
                  </a:schemeClr>
                </a:solidFill>
              </a:rPr>
              <a:t>3  4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B497D617-7CEF-4911-A5BA-0562513AA9CA}"/>
              </a:ext>
            </a:extLst>
          </p:cNvPr>
          <p:cNvSpPr txBox="1"/>
          <p:nvPr/>
        </p:nvSpPr>
        <p:spPr>
          <a:xfrm>
            <a:off x="7518291" y="3207404"/>
            <a:ext cx="540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chemeClr val="bg2">
                    <a:lumMod val="50000"/>
                  </a:schemeClr>
                </a:solidFill>
              </a:rPr>
              <a:t>1  2</a:t>
            </a:r>
          </a:p>
          <a:p>
            <a:pPr algn="ctr"/>
            <a:r>
              <a:rPr lang="de-DE" sz="1400" dirty="0">
                <a:solidFill>
                  <a:schemeClr val="bg2">
                    <a:lumMod val="50000"/>
                  </a:schemeClr>
                </a:solidFill>
              </a:rPr>
              <a:t>3  4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322B3C52-40CF-4B44-92DD-7461C1F9ECC4}"/>
              </a:ext>
            </a:extLst>
          </p:cNvPr>
          <p:cNvSpPr txBox="1"/>
          <p:nvPr/>
        </p:nvSpPr>
        <p:spPr>
          <a:xfrm>
            <a:off x="7516061" y="3761767"/>
            <a:ext cx="540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chemeClr val="bg2">
                    <a:lumMod val="50000"/>
                  </a:schemeClr>
                </a:solidFill>
              </a:rPr>
              <a:t>1  2</a:t>
            </a:r>
          </a:p>
          <a:p>
            <a:pPr algn="ctr"/>
            <a:r>
              <a:rPr lang="de-DE" sz="1400" dirty="0">
                <a:solidFill>
                  <a:schemeClr val="bg2">
                    <a:lumMod val="50000"/>
                  </a:schemeClr>
                </a:solidFill>
              </a:rPr>
              <a:t>3  4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67CB1857-433A-4F8C-A823-F3AB0D29ECED}"/>
              </a:ext>
            </a:extLst>
          </p:cNvPr>
          <p:cNvSpPr txBox="1"/>
          <p:nvPr/>
        </p:nvSpPr>
        <p:spPr>
          <a:xfrm>
            <a:off x="7515511" y="4284262"/>
            <a:ext cx="540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chemeClr val="bg2">
                    <a:lumMod val="50000"/>
                  </a:schemeClr>
                </a:solidFill>
              </a:rPr>
              <a:t>1  2</a:t>
            </a:r>
          </a:p>
          <a:p>
            <a:pPr algn="ctr"/>
            <a:r>
              <a:rPr lang="de-DE" sz="1400" dirty="0">
                <a:solidFill>
                  <a:schemeClr val="bg2">
                    <a:lumMod val="50000"/>
                  </a:schemeClr>
                </a:solidFill>
              </a:rPr>
              <a:t>3  4</a:t>
            </a:r>
          </a:p>
        </p:txBody>
      </p: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F5663CF0-57B1-4C60-BB33-9AF1BAFD2145}"/>
              </a:ext>
            </a:extLst>
          </p:cNvPr>
          <p:cNvGrpSpPr/>
          <p:nvPr/>
        </p:nvGrpSpPr>
        <p:grpSpPr>
          <a:xfrm>
            <a:off x="9929164" y="1544486"/>
            <a:ext cx="540339" cy="534764"/>
            <a:chOff x="8881962" y="2021700"/>
            <a:chExt cx="540339" cy="534764"/>
          </a:xfrm>
          <a:solidFill>
            <a:schemeClr val="bg1"/>
          </a:solidFill>
        </p:grpSpPr>
        <p:sp>
          <p:nvSpPr>
            <p:cNvPr id="57" name="Rechteck 56">
              <a:extLst>
                <a:ext uri="{FF2B5EF4-FFF2-40B4-BE49-F238E27FC236}">
                  <a16:creationId xmlns:a16="http://schemas.microsoft.com/office/drawing/2014/main" id="{19ACA51F-86E8-4621-B188-83F492C8E8D1}"/>
                </a:ext>
              </a:extLst>
            </p:cNvPr>
            <p:cNvSpPr/>
            <p:nvPr/>
          </p:nvSpPr>
          <p:spPr>
            <a:xfrm>
              <a:off x="8881962" y="2021700"/>
              <a:ext cx="540339" cy="534764"/>
            </a:xfrm>
            <a:prstGeom prst="rect">
              <a:avLst/>
            </a:prstGeom>
            <a:grp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/>
            </a:p>
          </p:txBody>
        </p:sp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CE53FA18-A2CE-40D0-8687-6BA98B24359A}"/>
                </a:ext>
              </a:extLst>
            </p:cNvPr>
            <p:cNvSpPr txBox="1"/>
            <p:nvPr/>
          </p:nvSpPr>
          <p:spPr>
            <a:xfrm>
              <a:off x="8982052" y="2058249"/>
              <a:ext cx="340158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400" dirty="0">
                  <a:solidFill>
                    <a:srgbClr val="C00000"/>
                  </a:solidFill>
                </a:rPr>
                <a:t>1</a:t>
              </a:r>
              <a:endParaRPr lang="de-DE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16B9533B-CE8E-4784-A8DE-A0607AF86162}"/>
              </a:ext>
            </a:extLst>
          </p:cNvPr>
          <p:cNvGrpSpPr/>
          <p:nvPr/>
        </p:nvGrpSpPr>
        <p:grpSpPr>
          <a:xfrm>
            <a:off x="8720537" y="2659214"/>
            <a:ext cx="551798" cy="534764"/>
            <a:chOff x="8026209" y="3793423"/>
            <a:chExt cx="551798" cy="534764"/>
          </a:xfrm>
        </p:grpSpPr>
        <p:sp>
          <p:nvSpPr>
            <p:cNvPr id="61" name="Rechteck 60">
              <a:extLst>
                <a:ext uri="{FF2B5EF4-FFF2-40B4-BE49-F238E27FC236}">
                  <a16:creationId xmlns:a16="http://schemas.microsoft.com/office/drawing/2014/main" id="{DB87A26D-B86B-4A3C-9043-7F569412687C}"/>
                </a:ext>
              </a:extLst>
            </p:cNvPr>
            <p:cNvSpPr/>
            <p:nvPr/>
          </p:nvSpPr>
          <p:spPr>
            <a:xfrm>
              <a:off x="8026209" y="3793423"/>
              <a:ext cx="540339" cy="5347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D81A7EFB-EB06-474F-AEEA-F34276254D3A}"/>
                </a:ext>
              </a:extLst>
            </p:cNvPr>
            <p:cNvSpPr txBox="1"/>
            <p:nvPr/>
          </p:nvSpPr>
          <p:spPr>
            <a:xfrm>
              <a:off x="8037668" y="3803300"/>
              <a:ext cx="5403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>
                  <a:solidFill>
                    <a:srgbClr val="C00000"/>
                  </a:solidFill>
                </a:rPr>
                <a:t>1</a:t>
              </a:r>
              <a:r>
                <a:rPr lang="de-DE" sz="1400" dirty="0">
                  <a:solidFill>
                    <a:schemeClr val="bg2">
                      <a:lumMod val="50000"/>
                    </a:schemeClr>
                  </a:solidFill>
                </a:rPr>
                <a:t>  2</a:t>
              </a:r>
            </a:p>
            <a:p>
              <a:pPr algn="ctr"/>
              <a:r>
                <a:rPr lang="de-DE" sz="1400" dirty="0">
                  <a:solidFill>
                    <a:schemeClr val="bg2">
                      <a:lumMod val="50000"/>
                    </a:schemeClr>
                  </a:solidFill>
                </a:rPr>
                <a:t>3  4</a:t>
              </a:r>
            </a:p>
          </p:txBody>
        </p:sp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8C482953-8C9B-4DA8-9893-062FB2C79659}"/>
              </a:ext>
            </a:extLst>
          </p:cNvPr>
          <p:cNvGrpSpPr/>
          <p:nvPr/>
        </p:nvGrpSpPr>
        <p:grpSpPr>
          <a:xfrm>
            <a:off x="7526083" y="2662098"/>
            <a:ext cx="540339" cy="534764"/>
            <a:chOff x="8881962" y="2021700"/>
            <a:chExt cx="540339" cy="534764"/>
          </a:xfrm>
          <a:solidFill>
            <a:schemeClr val="bg1"/>
          </a:solidFill>
        </p:grpSpPr>
        <p:sp>
          <p:nvSpPr>
            <p:cNvPr id="64" name="Rechteck 63">
              <a:extLst>
                <a:ext uri="{FF2B5EF4-FFF2-40B4-BE49-F238E27FC236}">
                  <a16:creationId xmlns:a16="http://schemas.microsoft.com/office/drawing/2014/main" id="{D1509F3A-FB56-4A94-8EFF-3D3D145C5EFB}"/>
                </a:ext>
              </a:extLst>
            </p:cNvPr>
            <p:cNvSpPr/>
            <p:nvPr/>
          </p:nvSpPr>
          <p:spPr>
            <a:xfrm>
              <a:off x="8881962" y="2021700"/>
              <a:ext cx="540339" cy="53476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/>
            </a:p>
          </p:txBody>
        </p:sp>
        <p:sp>
          <p:nvSpPr>
            <p:cNvPr id="65" name="Textfeld 64">
              <a:extLst>
                <a:ext uri="{FF2B5EF4-FFF2-40B4-BE49-F238E27FC236}">
                  <a16:creationId xmlns:a16="http://schemas.microsoft.com/office/drawing/2014/main" id="{BA8C3435-F035-47CF-8F37-2969E3AB42E7}"/>
                </a:ext>
              </a:extLst>
            </p:cNvPr>
            <p:cNvSpPr txBox="1"/>
            <p:nvPr/>
          </p:nvSpPr>
          <p:spPr>
            <a:xfrm>
              <a:off x="8982052" y="2058249"/>
              <a:ext cx="340158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400" dirty="0"/>
                <a:t>1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210475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09844 0.000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0.09649 0.0011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10013 0.1826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912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33333E-6 L 0.10052 -0.1629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26" y="-814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0.10052 -0.0416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26" y="-208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0.09961 0.0673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8B6E5396-5F4F-49AB-BF68-672DEFCA4B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096382"/>
              </p:ext>
            </p:extLst>
          </p:nvPr>
        </p:nvGraphicFramePr>
        <p:xfrm>
          <a:off x="4232730" y="623998"/>
          <a:ext cx="2437080" cy="24370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09270">
                  <a:extLst>
                    <a:ext uri="{9D8B030D-6E8A-4147-A177-3AD203B41FA5}">
                      <a16:colId xmlns:a16="http://schemas.microsoft.com/office/drawing/2014/main" val="3021348160"/>
                    </a:ext>
                  </a:extLst>
                </a:gridCol>
                <a:gridCol w="609270">
                  <a:extLst>
                    <a:ext uri="{9D8B030D-6E8A-4147-A177-3AD203B41FA5}">
                      <a16:colId xmlns:a16="http://schemas.microsoft.com/office/drawing/2014/main" val="264178237"/>
                    </a:ext>
                  </a:extLst>
                </a:gridCol>
                <a:gridCol w="609270">
                  <a:extLst>
                    <a:ext uri="{9D8B030D-6E8A-4147-A177-3AD203B41FA5}">
                      <a16:colId xmlns:a16="http://schemas.microsoft.com/office/drawing/2014/main" val="1208341929"/>
                    </a:ext>
                  </a:extLst>
                </a:gridCol>
                <a:gridCol w="609270">
                  <a:extLst>
                    <a:ext uri="{9D8B030D-6E8A-4147-A177-3AD203B41FA5}">
                      <a16:colId xmlns:a16="http://schemas.microsoft.com/office/drawing/2014/main" val="4146301447"/>
                    </a:ext>
                  </a:extLst>
                </a:gridCol>
              </a:tblGrid>
              <a:tr h="6092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700" dirty="0">
                          <a:effectLst/>
                        </a:rPr>
                        <a:t>1</a:t>
                      </a:r>
                      <a:endParaRPr lang="de-DE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13" marR="7741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700" dirty="0">
                          <a:effectLst/>
                        </a:rPr>
                        <a:t>2</a:t>
                      </a:r>
                      <a:endParaRPr lang="de-DE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13" marR="774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700" dirty="0">
                          <a:effectLst/>
                        </a:rPr>
                        <a:t>3</a:t>
                      </a:r>
                      <a:endParaRPr lang="de-DE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13" marR="7741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700" dirty="0">
                          <a:effectLst/>
                        </a:rPr>
                        <a:t>4</a:t>
                      </a:r>
                      <a:endParaRPr lang="de-DE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13" marR="774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506993"/>
                  </a:ext>
                </a:extLst>
              </a:tr>
              <a:tr h="6092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700" dirty="0">
                          <a:effectLst/>
                        </a:rPr>
                        <a:t>3</a:t>
                      </a:r>
                      <a:endParaRPr lang="de-DE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13" marR="7741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700" dirty="0">
                          <a:effectLst/>
                        </a:rPr>
                        <a:t>4</a:t>
                      </a:r>
                      <a:endParaRPr lang="de-DE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13" marR="774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700" dirty="0">
                          <a:effectLst/>
                        </a:rPr>
                        <a:t>2</a:t>
                      </a:r>
                      <a:endParaRPr lang="de-DE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13" marR="7741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700" dirty="0">
                          <a:effectLst/>
                        </a:rPr>
                        <a:t>1</a:t>
                      </a:r>
                      <a:endParaRPr lang="de-DE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13" marR="774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1443477"/>
                  </a:ext>
                </a:extLst>
              </a:tr>
              <a:tr h="6092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700">
                          <a:effectLst/>
                        </a:rPr>
                        <a:t>4</a:t>
                      </a:r>
                      <a:endParaRPr lang="de-DE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13" marR="7741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700" dirty="0">
                          <a:effectLst/>
                        </a:rPr>
                        <a:t>3</a:t>
                      </a:r>
                      <a:endParaRPr lang="de-DE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13" marR="774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700" dirty="0">
                          <a:effectLst/>
                        </a:rPr>
                        <a:t>1</a:t>
                      </a:r>
                      <a:endParaRPr lang="de-DE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13" marR="7741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700" dirty="0">
                          <a:effectLst/>
                        </a:rPr>
                        <a:t>2</a:t>
                      </a:r>
                      <a:endParaRPr lang="de-DE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13" marR="774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3578248"/>
                  </a:ext>
                </a:extLst>
              </a:tr>
              <a:tr h="6092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700">
                          <a:effectLst/>
                        </a:rPr>
                        <a:t>2</a:t>
                      </a:r>
                      <a:endParaRPr lang="de-DE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13" marR="7741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700" dirty="0">
                          <a:effectLst/>
                        </a:rPr>
                        <a:t>1</a:t>
                      </a:r>
                      <a:endParaRPr lang="de-DE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13" marR="774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700" dirty="0">
                          <a:effectLst/>
                        </a:rPr>
                        <a:t>4</a:t>
                      </a:r>
                      <a:endParaRPr lang="de-DE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13" marR="77413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700" dirty="0">
                          <a:effectLst/>
                        </a:rPr>
                        <a:t>3</a:t>
                      </a:r>
                      <a:endParaRPr lang="de-DE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13" marR="774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1762516"/>
                  </a:ext>
                </a:extLst>
              </a:tr>
            </a:tbl>
          </a:graphicData>
        </a:graphic>
      </p:graphicFrame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FC8D7998-375F-4123-BFB2-24B67E0ED6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097710"/>
              </p:ext>
            </p:extLst>
          </p:nvPr>
        </p:nvGraphicFramePr>
        <p:xfrm>
          <a:off x="608385" y="622998"/>
          <a:ext cx="2438080" cy="2438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520">
                  <a:extLst>
                    <a:ext uri="{9D8B030D-6E8A-4147-A177-3AD203B41FA5}">
                      <a16:colId xmlns:a16="http://schemas.microsoft.com/office/drawing/2014/main" val="60025366"/>
                    </a:ext>
                  </a:extLst>
                </a:gridCol>
                <a:gridCol w="609520">
                  <a:extLst>
                    <a:ext uri="{9D8B030D-6E8A-4147-A177-3AD203B41FA5}">
                      <a16:colId xmlns:a16="http://schemas.microsoft.com/office/drawing/2014/main" val="120895961"/>
                    </a:ext>
                  </a:extLst>
                </a:gridCol>
                <a:gridCol w="609520">
                  <a:extLst>
                    <a:ext uri="{9D8B030D-6E8A-4147-A177-3AD203B41FA5}">
                      <a16:colId xmlns:a16="http://schemas.microsoft.com/office/drawing/2014/main" val="2918046240"/>
                    </a:ext>
                  </a:extLst>
                </a:gridCol>
                <a:gridCol w="609520">
                  <a:extLst>
                    <a:ext uri="{9D8B030D-6E8A-4147-A177-3AD203B41FA5}">
                      <a16:colId xmlns:a16="http://schemas.microsoft.com/office/drawing/2014/main" val="3880788900"/>
                    </a:ext>
                  </a:extLst>
                </a:gridCol>
              </a:tblGrid>
              <a:tr h="609520">
                <a:tc>
                  <a:txBody>
                    <a:bodyPr/>
                    <a:lstStyle/>
                    <a:p>
                      <a:pPr algn="ctr"/>
                      <a:endParaRPr lang="de-DE" sz="2700" dirty="0"/>
                    </a:p>
                  </a:txBody>
                  <a:tcPr marL="126930" marR="126930" marT="63469" marB="6346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700" dirty="0"/>
                    </a:p>
                  </a:txBody>
                  <a:tcPr marL="126930" marR="126930" marT="63469" marB="634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700" dirty="0"/>
                        <a:t>3</a:t>
                      </a:r>
                    </a:p>
                  </a:txBody>
                  <a:tcPr marL="126930" marR="126930" marT="63469" marB="6346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700" dirty="0"/>
                        <a:t>4</a:t>
                      </a:r>
                    </a:p>
                  </a:txBody>
                  <a:tcPr marL="126930" marR="126930" marT="63469" marB="634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7973389"/>
                  </a:ext>
                </a:extLst>
              </a:tr>
              <a:tr h="609520">
                <a:tc>
                  <a:txBody>
                    <a:bodyPr/>
                    <a:lstStyle/>
                    <a:p>
                      <a:pPr algn="ctr"/>
                      <a:r>
                        <a:rPr lang="de-DE" sz="2700" dirty="0"/>
                        <a:t>3</a:t>
                      </a:r>
                    </a:p>
                  </a:txBody>
                  <a:tcPr marL="126930" marR="126930" marT="63469" marB="6346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700" dirty="0"/>
                    </a:p>
                  </a:txBody>
                  <a:tcPr marL="126930" marR="126930" marT="63469" marB="634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700" dirty="0"/>
                    </a:p>
                  </a:txBody>
                  <a:tcPr marL="126930" marR="126930" marT="63469" marB="6346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700" dirty="0"/>
                    </a:p>
                  </a:txBody>
                  <a:tcPr marL="126930" marR="126930" marT="63469" marB="634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0743209"/>
                  </a:ext>
                </a:extLst>
              </a:tr>
              <a:tr h="609520">
                <a:tc>
                  <a:txBody>
                    <a:bodyPr/>
                    <a:lstStyle/>
                    <a:p>
                      <a:pPr algn="ctr"/>
                      <a:r>
                        <a:rPr lang="de-DE" sz="2700" dirty="0"/>
                        <a:t>4</a:t>
                      </a:r>
                    </a:p>
                  </a:txBody>
                  <a:tcPr marL="126930" marR="126930" marT="63469" marB="6346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700" dirty="0"/>
                    </a:p>
                  </a:txBody>
                  <a:tcPr marL="126930" marR="126930" marT="63469" marB="634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700" dirty="0"/>
                        <a:t>1</a:t>
                      </a:r>
                    </a:p>
                  </a:txBody>
                  <a:tcPr marL="126930" marR="126930" marT="63469" marB="6346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700" dirty="0"/>
                    </a:p>
                  </a:txBody>
                  <a:tcPr marL="126930" marR="126930" marT="63469" marB="634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4901981"/>
                  </a:ext>
                </a:extLst>
              </a:tr>
              <a:tr h="609520">
                <a:tc>
                  <a:txBody>
                    <a:bodyPr/>
                    <a:lstStyle/>
                    <a:p>
                      <a:pPr algn="ctr"/>
                      <a:endParaRPr lang="de-DE" sz="2700" dirty="0"/>
                    </a:p>
                  </a:txBody>
                  <a:tcPr marL="126930" marR="126930" marT="63469" marB="6346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700" dirty="0"/>
                        <a:t>1</a:t>
                      </a:r>
                    </a:p>
                  </a:txBody>
                  <a:tcPr marL="126930" marR="126930" marT="63469" marB="634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700" dirty="0"/>
                    </a:p>
                  </a:txBody>
                  <a:tcPr marL="126930" marR="126930" marT="63469" marB="6346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700" dirty="0"/>
                    </a:p>
                  </a:txBody>
                  <a:tcPr marL="126930" marR="126930" marT="63469" marB="634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4224100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3736BF94-A6F1-4F16-81AA-2D436EEFFE9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8" b="12802"/>
          <a:stretch/>
        </p:blipFill>
        <p:spPr bwMode="auto">
          <a:xfrm>
            <a:off x="2735330" y="3429000"/>
            <a:ext cx="3934480" cy="30626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42709C84-7B5B-45D6-8DB5-BC563C0501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480462"/>
              </p:ext>
            </p:extLst>
          </p:nvPr>
        </p:nvGraphicFramePr>
        <p:xfrm>
          <a:off x="7721084" y="1420399"/>
          <a:ext cx="4017202" cy="401720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6306">
                  <a:extLst>
                    <a:ext uri="{9D8B030D-6E8A-4147-A177-3AD203B41FA5}">
                      <a16:colId xmlns:a16="http://schemas.microsoft.com/office/drawing/2014/main" val="868992713"/>
                    </a:ext>
                  </a:extLst>
                </a:gridCol>
                <a:gridCol w="236306">
                  <a:extLst>
                    <a:ext uri="{9D8B030D-6E8A-4147-A177-3AD203B41FA5}">
                      <a16:colId xmlns:a16="http://schemas.microsoft.com/office/drawing/2014/main" val="2701330907"/>
                    </a:ext>
                  </a:extLst>
                </a:gridCol>
                <a:gridCol w="236306">
                  <a:extLst>
                    <a:ext uri="{9D8B030D-6E8A-4147-A177-3AD203B41FA5}">
                      <a16:colId xmlns:a16="http://schemas.microsoft.com/office/drawing/2014/main" val="4098110876"/>
                    </a:ext>
                  </a:extLst>
                </a:gridCol>
                <a:gridCol w="236306">
                  <a:extLst>
                    <a:ext uri="{9D8B030D-6E8A-4147-A177-3AD203B41FA5}">
                      <a16:colId xmlns:a16="http://schemas.microsoft.com/office/drawing/2014/main" val="1795196591"/>
                    </a:ext>
                  </a:extLst>
                </a:gridCol>
                <a:gridCol w="236306">
                  <a:extLst>
                    <a:ext uri="{9D8B030D-6E8A-4147-A177-3AD203B41FA5}">
                      <a16:colId xmlns:a16="http://schemas.microsoft.com/office/drawing/2014/main" val="2609448319"/>
                    </a:ext>
                  </a:extLst>
                </a:gridCol>
                <a:gridCol w="236306">
                  <a:extLst>
                    <a:ext uri="{9D8B030D-6E8A-4147-A177-3AD203B41FA5}">
                      <a16:colId xmlns:a16="http://schemas.microsoft.com/office/drawing/2014/main" val="160574315"/>
                    </a:ext>
                  </a:extLst>
                </a:gridCol>
                <a:gridCol w="236306">
                  <a:extLst>
                    <a:ext uri="{9D8B030D-6E8A-4147-A177-3AD203B41FA5}">
                      <a16:colId xmlns:a16="http://schemas.microsoft.com/office/drawing/2014/main" val="3108275233"/>
                    </a:ext>
                  </a:extLst>
                </a:gridCol>
                <a:gridCol w="236306">
                  <a:extLst>
                    <a:ext uri="{9D8B030D-6E8A-4147-A177-3AD203B41FA5}">
                      <a16:colId xmlns:a16="http://schemas.microsoft.com/office/drawing/2014/main" val="722823119"/>
                    </a:ext>
                  </a:extLst>
                </a:gridCol>
                <a:gridCol w="236306">
                  <a:extLst>
                    <a:ext uri="{9D8B030D-6E8A-4147-A177-3AD203B41FA5}">
                      <a16:colId xmlns:a16="http://schemas.microsoft.com/office/drawing/2014/main" val="3529429287"/>
                    </a:ext>
                  </a:extLst>
                </a:gridCol>
                <a:gridCol w="236306">
                  <a:extLst>
                    <a:ext uri="{9D8B030D-6E8A-4147-A177-3AD203B41FA5}">
                      <a16:colId xmlns:a16="http://schemas.microsoft.com/office/drawing/2014/main" val="3840614595"/>
                    </a:ext>
                  </a:extLst>
                </a:gridCol>
                <a:gridCol w="236306">
                  <a:extLst>
                    <a:ext uri="{9D8B030D-6E8A-4147-A177-3AD203B41FA5}">
                      <a16:colId xmlns:a16="http://schemas.microsoft.com/office/drawing/2014/main" val="1674630266"/>
                    </a:ext>
                  </a:extLst>
                </a:gridCol>
                <a:gridCol w="236306">
                  <a:extLst>
                    <a:ext uri="{9D8B030D-6E8A-4147-A177-3AD203B41FA5}">
                      <a16:colId xmlns:a16="http://schemas.microsoft.com/office/drawing/2014/main" val="2658779425"/>
                    </a:ext>
                  </a:extLst>
                </a:gridCol>
                <a:gridCol w="236306">
                  <a:extLst>
                    <a:ext uri="{9D8B030D-6E8A-4147-A177-3AD203B41FA5}">
                      <a16:colId xmlns:a16="http://schemas.microsoft.com/office/drawing/2014/main" val="3692586484"/>
                    </a:ext>
                  </a:extLst>
                </a:gridCol>
                <a:gridCol w="236306">
                  <a:extLst>
                    <a:ext uri="{9D8B030D-6E8A-4147-A177-3AD203B41FA5}">
                      <a16:colId xmlns:a16="http://schemas.microsoft.com/office/drawing/2014/main" val="2716665303"/>
                    </a:ext>
                  </a:extLst>
                </a:gridCol>
                <a:gridCol w="236306">
                  <a:extLst>
                    <a:ext uri="{9D8B030D-6E8A-4147-A177-3AD203B41FA5}">
                      <a16:colId xmlns:a16="http://schemas.microsoft.com/office/drawing/2014/main" val="3025036771"/>
                    </a:ext>
                  </a:extLst>
                </a:gridCol>
                <a:gridCol w="236306">
                  <a:extLst>
                    <a:ext uri="{9D8B030D-6E8A-4147-A177-3AD203B41FA5}">
                      <a16:colId xmlns:a16="http://schemas.microsoft.com/office/drawing/2014/main" val="3610749849"/>
                    </a:ext>
                  </a:extLst>
                </a:gridCol>
                <a:gridCol w="236306">
                  <a:extLst>
                    <a:ext uri="{9D8B030D-6E8A-4147-A177-3AD203B41FA5}">
                      <a16:colId xmlns:a16="http://schemas.microsoft.com/office/drawing/2014/main" val="3652257273"/>
                    </a:ext>
                  </a:extLst>
                </a:gridCol>
              </a:tblGrid>
              <a:tr h="2363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-2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4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03534369"/>
                  </a:ext>
                </a:extLst>
              </a:tr>
              <a:tr h="2363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-2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4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4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4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91518133"/>
                  </a:ext>
                </a:extLst>
              </a:tr>
              <a:tr h="2363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-2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4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4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4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45117017"/>
                  </a:ext>
                </a:extLst>
              </a:tr>
              <a:tr h="2363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-2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4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4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30915138"/>
                  </a:ext>
                </a:extLst>
              </a:tr>
              <a:tr h="2363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-2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4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4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4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4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25476908"/>
                  </a:ext>
                </a:extLst>
              </a:tr>
              <a:tr h="2363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-2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35938000"/>
                  </a:ext>
                </a:extLst>
              </a:tr>
              <a:tr h="2363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-2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4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4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23717827"/>
                  </a:ext>
                </a:extLst>
              </a:tr>
              <a:tr h="2363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-2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4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1136937"/>
                  </a:ext>
                </a:extLst>
              </a:tr>
              <a:tr h="2363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-2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4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4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37416242"/>
                  </a:ext>
                </a:extLst>
              </a:tr>
              <a:tr h="2363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-2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4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4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4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91738006"/>
                  </a:ext>
                </a:extLst>
              </a:tr>
              <a:tr h="2363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-2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96636096"/>
                  </a:ext>
                </a:extLst>
              </a:tr>
              <a:tr h="2363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-2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4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08701934"/>
                  </a:ext>
                </a:extLst>
              </a:tr>
              <a:tr h="2363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-2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4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4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49097695"/>
                  </a:ext>
                </a:extLst>
              </a:tr>
              <a:tr h="2363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-2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4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4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94733777"/>
                  </a:ext>
                </a:extLst>
              </a:tr>
              <a:tr h="2363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-2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4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30849319"/>
                  </a:ext>
                </a:extLst>
              </a:tr>
              <a:tr h="2363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-2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4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40577110"/>
                  </a:ext>
                </a:extLst>
              </a:tr>
              <a:tr h="2363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-2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67730264"/>
                  </a:ext>
                </a:extLst>
              </a:tr>
            </a:tbl>
          </a:graphicData>
        </a:graphic>
      </p:graphicFrame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B4A8D7E9-E2AD-405F-A042-C366953CC786}"/>
              </a:ext>
            </a:extLst>
          </p:cNvPr>
          <p:cNvCxnSpPr>
            <a:cxnSpLocks/>
          </p:cNvCxnSpPr>
          <p:nvPr/>
        </p:nvCxnSpPr>
        <p:spPr>
          <a:xfrm>
            <a:off x="3300397" y="1842037"/>
            <a:ext cx="678401" cy="1"/>
          </a:xfrm>
          <a:prstGeom prst="straightConnector1">
            <a:avLst/>
          </a:prstGeom>
          <a:ln w="57150">
            <a:solidFill>
              <a:srgbClr val="A5B2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12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FC4488-D7F4-417C-AD56-95657FA781B3}"/>
              </a:ext>
            </a:extLst>
          </p:cNvPr>
          <p:cNvSpPr txBox="1">
            <a:spLocks/>
          </p:cNvSpPr>
          <p:nvPr/>
        </p:nvSpPr>
        <p:spPr>
          <a:xfrm>
            <a:off x="458512" y="261263"/>
            <a:ext cx="11274976" cy="70028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000" dirty="0">
                <a:solidFill>
                  <a:srgbClr val="A5B22C"/>
                </a:solidFill>
              </a:rPr>
              <a:t>Ergebnisse</a:t>
            </a:r>
            <a:endParaRPr lang="de-DE" sz="4000" dirty="0"/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DABBA662-3BBB-43CF-B977-95AC87B76C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9593003"/>
              </p:ext>
            </p:extLst>
          </p:nvPr>
        </p:nvGraphicFramePr>
        <p:xfrm>
          <a:off x="1889329" y="1698172"/>
          <a:ext cx="8413342" cy="4692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B9A1F8EF-3494-485E-BFBD-DCCEDE6AA8C2}"/>
              </a:ext>
            </a:extLst>
          </p:cNvPr>
          <p:cNvSpPr txBox="1"/>
          <p:nvPr/>
        </p:nvSpPr>
        <p:spPr>
          <a:xfrm>
            <a:off x="1645198" y="1208260"/>
            <a:ext cx="8901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Anzahl der Ergebnisse des n-Damenproblems von n=4 bis n=8 pro 10000 Durchläufe</a:t>
            </a:r>
          </a:p>
        </p:txBody>
      </p:sp>
    </p:spTree>
    <p:extLst>
      <p:ext uri="{BB962C8B-B14F-4D97-AF65-F5344CB8AC3E}">
        <p14:creationId xmlns:p14="http://schemas.microsoft.com/office/powerpoint/2010/main" val="3517540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5A68E0-4DF1-4695-A94E-1D9F624A1B06}"/>
              </a:ext>
            </a:extLst>
          </p:cNvPr>
          <p:cNvSpPr txBox="1">
            <a:spLocks/>
          </p:cNvSpPr>
          <p:nvPr/>
        </p:nvSpPr>
        <p:spPr>
          <a:xfrm>
            <a:off x="425150" y="154938"/>
            <a:ext cx="11274976" cy="70028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000" dirty="0">
                <a:solidFill>
                  <a:srgbClr val="A5B22C"/>
                </a:solidFill>
              </a:rPr>
              <a:t>Quantenüberlegenheit</a:t>
            </a:r>
            <a:endParaRPr lang="de-DE" sz="40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84227B5-866A-438E-BEF9-5D614154C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62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AutoShape 3">
            <a:extLst>
              <a:ext uri="{FF2B5EF4-FFF2-40B4-BE49-F238E27FC236}">
                <a16:creationId xmlns:a16="http://schemas.microsoft.com/office/drawing/2014/main" id="{8248AC97-5B4A-4B19-8B6B-5DACC9444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6717" y="1231872"/>
            <a:ext cx="4026634" cy="4325957"/>
          </a:xfrm>
          <a:prstGeom prst="roundRect">
            <a:avLst>
              <a:gd name="adj" fmla="val 9673"/>
            </a:avLst>
          </a:prstGeom>
          <a:solidFill>
            <a:srgbClr val="C0CF00">
              <a:alpha val="40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C5B18F97-7002-4F15-9AC9-D54658D8B628}"/>
              </a:ext>
            </a:extLst>
          </p:cNvPr>
          <p:cNvGrpSpPr/>
          <p:nvPr/>
        </p:nvGrpSpPr>
        <p:grpSpPr>
          <a:xfrm>
            <a:off x="9508971" y="3878663"/>
            <a:ext cx="2511984" cy="1678337"/>
            <a:chOff x="7069697" y="4525271"/>
            <a:chExt cx="3823849" cy="2043363"/>
          </a:xfrm>
        </p:grpSpPr>
        <p:sp>
          <p:nvSpPr>
            <p:cNvPr id="56" name="AutoShape 2">
              <a:extLst>
                <a:ext uri="{FF2B5EF4-FFF2-40B4-BE49-F238E27FC236}">
                  <a16:creationId xmlns:a16="http://schemas.microsoft.com/office/drawing/2014/main" id="{706713DF-0411-4DC0-8BDD-02EE1A3A17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9697" y="4525930"/>
              <a:ext cx="3822672" cy="2042043"/>
            </a:xfrm>
            <a:prstGeom prst="roundRect">
              <a:avLst>
                <a:gd name="adj" fmla="val 24170"/>
              </a:avLst>
            </a:prstGeom>
            <a:solidFill>
              <a:srgbClr val="FFFFFF"/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7" name="AutoShape 2">
              <a:extLst>
                <a:ext uri="{FF2B5EF4-FFF2-40B4-BE49-F238E27FC236}">
                  <a16:creationId xmlns:a16="http://schemas.microsoft.com/office/drawing/2014/main" id="{7C3A33FF-7161-4D69-8DEE-997CA024C5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0874" y="4525271"/>
              <a:ext cx="3822672" cy="2043363"/>
            </a:xfrm>
            <a:prstGeom prst="roundRect">
              <a:avLst>
                <a:gd name="adj" fmla="val 23269"/>
              </a:avLst>
            </a:prstGeom>
            <a:solidFill>
              <a:srgbClr val="BFD7EF">
                <a:alpha val="45882"/>
              </a:srgbClr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sp>
        <p:nvSpPr>
          <p:cNvPr id="46" name="AutoShape 3">
            <a:extLst>
              <a:ext uri="{FF2B5EF4-FFF2-40B4-BE49-F238E27FC236}">
                <a16:creationId xmlns:a16="http://schemas.microsoft.com/office/drawing/2014/main" id="{3FCAB185-8850-4BC5-905F-0BA0EF111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093" y="4671504"/>
            <a:ext cx="8612032" cy="2035052"/>
          </a:xfrm>
          <a:prstGeom prst="roundRect">
            <a:avLst>
              <a:gd name="adj" fmla="val 20100"/>
            </a:avLst>
          </a:prstGeom>
          <a:solidFill>
            <a:srgbClr val="C0CF00">
              <a:alpha val="40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3051D617-08B7-4607-957A-1C4F51141BE4}"/>
              </a:ext>
            </a:extLst>
          </p:cNvPr>
          <p:cNvGrpSpPr/>
          <p:nvPr/>
        </p:nvGrpSpPr>
        <p:grpSpPr>
          <a:xfrm>
            <a:off x="5010372" y="4666381"/>
            <a:ext cx="3823849" cy="2035052"/>
            <a:chOff x="7069697" y="4525271"/>
            <a:chExt cx="3823849" cy="2043363"/>
          </a:xfrm>
        </p:grpSpPr>
        <p:sp>
          <p:nvSpPr>
            <p:cNvPr id="49" name="AutoShape 2">
              <a:extLst>
                <a:ext uri="{FF2B5EF4-FFF2-40B4-BE49-F238E27FC236}">
                  <a16:creationId xmlns:a16="http://schemas.microsoft.com/office/drawing/2014/main" id="{2502B985-D4A6-4067-96F2-890A1CEAC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9697" y="4525930"/>
              <a:ext cx="3822672" cy="2042043"/>
            </a:xfrm>
            <a:prstGeom prst="roundRect">
              <a:avLst>
                <a:gd name="adj" fmla="val 20186"/>
              </a:avLst>
            </a:prstGeom>
            <a:solidFill>
              <a:srgbClr val="FFFFFF"/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AutoShape 2">
              <a:extLst>
                <a:ext uri="{FF2B5EF4-FFF2-40B4-BE49-F238E27FC236}">
                  <a16:creationId xmlns:a16="http://schemas.microsoft.com/office/drawing/2014/main" id="{46DA71AC-C5B5-45A9-86B7-E42EEBC198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0874" y="4525271"/>
              <a:ext cx="3822672" cy="2043363"/>
            </a:xfrm>
            <a:prstGeom prst="roundRect">
              <a:avLst>
                <a:gd name="adj" fmla="val 20186"/>
              </a:avLst>
            </a:prstGeom>
            <a:solidFill>
              <a:srgbClr val="BFD7EF">
                <a:alpha val="45882"/>
              </a:srgbClr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56A03EE4-FDA0-4B3F-A4AB-2C50A92E2B5E}"/>
              </a:ext>
            </a:extLst>
          </p:cNvPr>
          <p:cNvSpPr txBox="1">
            <a:spLocks/>
          </p:cNvSpPr>
          <p:nvPr/>
        </p:nvSpPr>
        <p:spPr>
          <a:xfrm>
            <a:off x="251538" y="225695"/>
            <a:ext cx="11274976" cy="70028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000" dirty="0">
                <a:solidFill>
                  <a:srgbClr val="A5B22C"/>
                </a:solidFill>
              </a:rPr>
              <a:t>Funktionsweise eines adiabatischen Quantencomputers</a:t>
            </a:r>
            <a:endParaRPr lang="de-DE" sz="4000" dirty="0"/>
          </a:p>
        </p:txBody>
      </p: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B09A65EC-9ABB-4EA6-B374-C9F4D49093B1}"/>
              </a:ext>
            </a:extLst>
          </p:cNvPr>
          <p:cNvGrpSpPr/>
          <p:nvPr/>
        </p:nvGrpSpPr>
        <p:grpSpPr>
          <a:xfrm>
            <a:off x="1102738" y="2113574"/>
            <a:ext cx="5744629" cy="2109836"/>
            <a:chOff x="592149" y="1016636"/>
            <a:chExt cx="6964968" cy="2558031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A727FBD6-CB74-4834-A77B-878AA37D03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80" t="1853" r="9314" b="800"/>
            <a:stretch/>
          </p:blipFill>
          <p:spPr bwMode="auto">
            <a:xfrm>
              <a:off x="592149" y="1016636"/>
              <a:ext cx="1463334" cy="2558031"/>
            </a:xfrm>
            <a:prstGeom prst="ellipse">
              <a:avLst/>
            </a:prstGeom>
            <a:noFill/>
            <a:ln w="44450">
              <a:solidFill>
                <a:srgbClr val="A5B22C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F72A9FF8-C6FE-47B6-A945-5818F193F0BC}"/>
                </a:ext>
              </a:extLst>
            </p:cNvPr>
            <p:cNvSpPr/>
            <p:nvPr/>
          </p:nvSpPr>
          <p:spPr>
            <a:xfrm>
              <a:off x="1103991" y="2805102"/>
              <a:ext cx="454179" cy="769565"/>
            </a:xfrm>
            <a:prstGeom prst="ellipse">
              <a:avLst/>
            </a:prstGeom>
            <a:noFill/>
            <a:ln w="44450">
              <a:solidFill>
                <a:srgbClr val="A5B2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dirty="0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B0B439A6-F854-41FF-BD84-C81770C9BE14}"/>
                </a:ext>
              </a:extLst>
            </p:cNvPr>
            <p:cNvSpPr/>
            <p:nvPr/>
          </p:nvSpPr>
          <p:spPr>
            <a:xfrm>
              <a:off x="2667370" y="1231691"/>
              <a:ext cx="2443118" cy="2116094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44450">
              <a:solidFill>
                <a:srgbClr val="A5B2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dirty="0"/>
            </a:p>
          </p:txBody>
        </p:sp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86A84492-630A-4546-8A8D-6B1C2299F709}"/>
                </a:ext>
              </a:extLst>
            </p:cNvPr>
            <p:cNvCxnSpPr>
              <a:cxnSpLocks/>
              <a:stCxn id="9" idx="1"/>
              <a:endCxn id="8" idx="0"/>
            </p:cNvCxnSpPr>
            <p:nvPr/>
          </p:nvCxnSpPr>
          <p:spPr>
            <a:xfrm flipH="1">
              <a:off x="1331081" y="1541586"/>
              <a:ext cx="1694075" cy="1263516"/>
            </a:xfrm>
            <a:prstGeom prst="line">
              <a:avLst/>
            </a:prstGeom>
            <a:ln w="44450">
              <a:solidFill>
                <a:srgbClr val="A5B2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5D194D33-C66A-411D-8812-9130136479A5}"/>
                </a:ext>
              </a:extLst>
            </p:cNvPr>
            <p:cNvCxnSpPr>
              <a:cxnSpLocks/>
              <a:stCxn id="9" idx="4"/>
              <a:endCxn id="8" idx="4"/>
            </p:cNvCxnSpPr>
            <p:nvPr/>
          </p:nvCxnSpPr>
          <p:spPr>
            <a:xfrm flipH="1">
              <a:off x="1331081" y="3347785"/>
              <a:ext cx="2557848" cy="226882"/>
            </a:xfrm>
            <a:prstGeom prst="line">
              <a:avLst/>
            </a:prstGeom>
            <a:ln w="44450">
              <a:solidFill>
                <a:srgbClr val="A5B2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3E843549-1F6E-403B-8F5C-40088BAFF1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0" t="1614" r="5786" b="1614"/>
            <a:stretch/>
          </p:blipFill>
          <p:spPr>
            <a:xfrm>
              <a:off x="5441023" y="1231691"/>
              <a:ext cx="2116094" cy="2116094"/>
            </a:xfrm>
            <a:prstGeom prst="ellipse">
              <a:avLst/>
            </a:prstGeom>
            <a:ln w="44450">
              <a:solidFill>
                <a:srgbClr val="A5B22C"/>
              </a:solidFill>
            </a:ln>
          </p:spPr>
        </p:pic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A8187CFD-2F38-4EF6-B5BA-CF3B70A7AC38}"/>
                </a:ext>
              </a:extLst>
            </p:cNvPr>
            <p:cNvSpPr/>
            <p:nvPr/>
          </p:nvSpPr>
          <p:spPr>
            <a:xfrm>
              <a:off x="3717929" y="2118469"/>
              <a:ext cx="342000" cy="342537"/>
            </a:xfrm>
            <a:prstGeom prst="ellipse">
              <a:avLst/>
            </a:prstGeom>
            <a:noFill/>
            <a:ln w="44450">
              <a:solidFill>
                <a:srgbClr val="A5B2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0" name="Gerader Verbinder 29">
              <a:extLst>
                <a:ext uri="{FF2B5EF4-FFF2-40B4-BE49-F238E27FC236}">
                  <a16:creationId xmlns:a16="http://schemas.microsoft.com/office/drawing/2014/main" id="{623287D4-04E6-434A-98EF-DE781BA4DFE4}"/>
                </a:ext>
              </a:extLst>
            </p:cNvPr>
            <p:cNvCxnSpPr>
              <a:cxnSpLocks/>
              <a:stCxn id="25" idx="3"/>
              <a:endCxn id="29" idx="4"/>
            </p:cNvCxnSpPr>
            <p:nvPr/>
          </p:nvCxnSpPr>
          <p:spPr>
            <a:xfrm flipH="1" flipV="1">
              <a:off x="3888929" y="2461006"/>
              <a:ext cx="1861989" cy="576884"/>
            </a:xfrm>
            <a:prstGeom prst="line">
              <a:avLst/>
            </a:prstGeom>
            <a:ln w="44450">
              <a:solidFill>
                <a:srgbClr val="A5B2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031FC6BA-6B93-45F4-A807-C36DBBB8C546}"/>
                </a:ext>
              </a:extLst>
            </p:cNvPr>
            <p:cNvCxnSpPr>
              <a:cxnSpLocks/>
              <a:stCxn id="25" idx="1"/>
              <a:endCxn id="29" idx="0"/>
            </p:cNvCxnSpPr>
            <p:nvPr/>
          </p:nvCxnSpPr>
          <p:spPr>
            <a:xfrm flipH="1">
              <a:off x="3888929" y="1541586"/>
              <a:ext cx="1861989" cy="576883"/>
            </a:xfrm>
            <a:prstGeom prst="line">
              <a:avLst/>
            </a:prstGeom>
            <a:ln w="44450">
              <a:solidFill>
                <a:srgbClr val="A5B2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feld 59">
            <a:extLst>
              <a:ext uri="{FF2B5EF4-FFF2-40B4-BE49-F238E27FC236}">
                <a16:creationId xmlns:a16="http://schemas.microsoft.com/office/drawing/2014/main" id="{59FD8423-D735-4EE8-93F1-3766CBE1E0E7}"/>
              </a:ext>
            </a:extLst>
          </p:cNvPr>
          <p:cNvSpPr txBox="1"/>
          <p:nvPr/>
        </p:nvSpPr>
        <p:spPr>
          <a:xfrm>
            <a:off x="583819" y="950459"/>
            <a:ext cx="71302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Die QPU („</a:t>
            </a:r>
            <a:r>
              <a:rPr lang="de-DE" sz="2000" b="1" dirty="0"/>
              <a:t>Q</a:t>
            </a:r>
            <a:r>
              <a:rPr lang="de-DE" sz="2000" dirty="0"/>
              <a:t>uantum </a:t>
            </a:r>
            <a:r>
              <a:rPr lang="de-DE" sz="2000" b="1" dirty="0"/>
              <a:t>P</a:t>
            </a:r>
            <a:r>
              <a:rPr lang="de-DE" sz="2000" dirty="0"/>
              <a:t>rocessing </a:t>
            </a:r>
            <a:r>
              <a:rPr lang="de-DE" sz="2000" b="1" dirty="0"/>
              <a:t>U</a:t>
            </a:r>
            <a:r>
              <a:rPr lang="de-DE" sz="2000" dirty="0"/>
              <a:t>nit“) ist der Prozessor, das „Herz“ des Quantencomputers. Sie ist mit einem Kühlungssystem umgeben, das sie auf 15mK (ca. -237,2°C)  kühlt.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FB3BF492-2578-40B8-AC79-BA2189C993AF}"/>
              </a:ext>
            </a:extLst>
          </p:cNvPr>
          <p:cNvSpPr txBox="1"/>
          <p:nvPr/>
        </p:nvSpPr>
        <p:spPr>
          <a:xfrm>
            <a:off x="8094603" y="1339356"/>
            <a:ext cx="38488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000" dirty="0"/>
              <a:t>Die QPU besteht aus „</a:t>
            </a:r>
            <a:r>
              <a:rPr lang="de-DE" sz="2000" b="1" dirty="0"/>
              <a:t>Qubits</a:t>
            </a:r>
            <a:r>
              <a:rPr lang="de-DE" sz="2000" dirty="0"/>
              <a:t>“. Diese Qubits haben entweder die </a:t>
            </a:r>
            <a:r>
              <a:rPr lang="de-DE" sz="2000" b="1" dirty="0"/>
              <a:t>Werte 0 oder 1 </a:t>
            </a:r>
            <a:r>
              <a:rPr lang="de-DE" sz="2000" dirty="0"/>
              <a:t>oder befinden sich in der Überlagerung beider Zustände, der </a:t>
            </a:r>
            <a:r>
              <a:rPr lang="de-DE" sz="2000" b="1" dirty="0"/>
              <a:t>Superposition</a:t>
            </a:r>
            <a:r>
              <a:rPr lang="de-DE" sz="2000" dirty="0"/>
              <a:t>. Sobald man den Wert misst „entscheidet“ sich das Qubit für einen der Werte.</a:t>
            </a:r>
            <a:endParaRPr lang="de-DE" sz="2000" b="1" dirty="0"/>
          </a:p>
        </p:txBody>
      </p: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BF16607E-2D46-4B98-BF7B-740E5464BF24}"/>
              </a:ext>
            </a:extLst>
          </p:cNvPr>
          <p:cNvGrpSpPr/>
          <p:nvPr/>
        </p:nvGrpSpPr>
        <p:grpSpPr>
          <a:xfrm>
            <a:off x="9839883" y="3850406"/>
            <a:ext cx="1908998" cy="1749547"/>
            <a:chOff x="8727043" y="3094919"/>
            <a:chExt cx="1908998" cy="1749547"/>
          </a:xfrm>
        </p:grpSpPr>
        <p:sp>
          <p:nvSpPr>
            <p:cNvPr id="70" name="Textfeld 69">
              <a:extLst>
                <a:ext uri="{FF2B5EF4-FFF2-40B4-BE49-F238E27FC236}">
                  <a16:creationId xmlns:a16="http://schemas.microsoft.com/office/drawing/2014/main" id="{7F1462E8-3FD6-4E15-ACD8-EDAC8435A30A}"/>
                </a:ext>
              </a:extLst>
            </p:cNvPr>
            <p:cNvSpPr txBox="1"/>
            <p:nvPr/>
          </p:nvSpPr>
          <p:spPr>
            <a:xfrm>
              <a:off x="8727044" y="3379043"/>
              <a:ext cx="61427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6600" dirty="0">
                  <a:ln>
                    <a:solidFill>
                      <a:schemeClr val="tx1"/>
                    </a:solidFill>
                  </a:ln>
                  <a:solidFill>
                    <a:srgbClr val="A5B22C">
                      <a:alpha val="69000"/>
                    </a:srgbClr>
                  </a:solidFill>
                </a:rPr>
                <a:t>0</a:t>
              </a:r>
            </a:p>
          </p:txBody>
        </p:sp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id="{D9CE609B-00B2-4E4F-A2CD-DAC735211905}"/>
                </a:ext>
              </a:extLst>
            </p:cNvPr>
            <p:cNvSpPr txBox="1"/>
            <p:nvPr/>
          </p:nvSpPr>
          <p:spPr>
            <a:xfrm>
              <a:off x="8727043" y="3379043"/>
              <a:ext cx="61427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6600" dirty="0">
                  <a:ln>
                    <a:solidFill>
                      <a:schemeClr val="tx1"/>
                    </a:solidFill>
                  </a:ln>
                  <a:solidFill>
                    <a:srgbClr val="A5B22C">
                      <a:alpha val="64000"/>
                    </a:srgbClr>
                  </a:solidFill>
                </a:rPr>
                <a:t>1</a:t>
              </a:r>
            </a:p>
          </p:txBody>
        </p:sp>
        <p:sp>
          <p:nvSpPr>
            <p:cNvPr id="72" name="Textfeld 71">
              <a:extLst>
                <a:ext uri="{FF2B5EF4-FFF2-40B4-BE49-F238E27FC236}">
                  <a16:creationId xmlns:a16="http://schemas.microsoft.com/office/drawing/2014/main" id="{C6CEC2D0-902F-4696-8F68-9AF58A904C33}"/>
                </a:ext>
              </a:extLst>
            </p:cNvPr>
            <p:cNvSpPr txBox="1"/>
            <p:nvPr/>
          </p:nvSpPr>
          <p:spPr>
            <a:xfrm>
              <a:off x="10100317" y="3094919"/>
              <a:ext cx="53572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5400" dirty="0">
                  <a:solidFill>
                    <a:srgbClr val="A5B22C"/>
                  </a:solidFill>
                </a:rPr>
                <a:t>0</a:t>
              </a:r>
            </a:p>
          </p:txBody>
        </p: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9363BE7C-C63A-48F5-8814-55F3E2257E16}"/>
                </a:ext>
              </a:extLst>
            </p:cNvPr>
            <p:cNvSpPr txBox="1"/>
            <p:nvPr/>
          </p:nvSpPr>
          <p:spPr>
            <a:xfrm>
              <a:off x="10100317" y="3921136"/>
              <a:ext cx="53572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5400" dirty="0">
                  <a:solidFill>
                    <a:srgbClr val="A5B22C"/>
                  </a:solidFill>
                </a:rPr>
                <a:t>1</a:t>
              </a:r>
            </a:p>
          </p:txBody>
        </p:sp>
        <p:cxnSp>
          <p:nvCxnSpPr>
            <p:cNvPr id="76" name="Gerade Verbindung mit Pfeil 75">
              <a:extLst>
                <a:ext uri="{FF2B5EF4-FFF2-40B4-BE49-F238E27FC236}">
                  <a16:creationId xmlns:a16="http://schemas.microsoft.com/office/drawing/2014/main" id="{3E328ED5-675E-4BCD-92EE-D7DFD87CB28E}"/>
                </a:ext>
              </a:extLst>
            </p:cNvPr>
            <p:cNvCxnSpPr>
              <a:cxnSpLocks/>
              <a:stCxn id="71" idx="3"/>
              <a:endCxn id="72" idx="1"/>
            </p:cNvCxnSpPr>
            <p:nvPr/>
          </p:nvCxnSpPr>
          <p:spPr>
            <a:xfrm flipV="1">
              <a:off x="9341314" y="3556584"/>
              <a:ext cx="759003" cy="376457"/>
            </a:xfrm>
            <a:prstGeom prst="straightConnector1">
              <a:avLst/>
            </a:prstGeom>
            <a:ln w="57150">
              <a:solidFill>
                <a:srgbClr val="A5B22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mit Pfeil 77">
              <a:extLst>
                <a:ext uri="{FF2B5EF4-FFF2-40B4-BE49-F238E27FC236}">
                  <a16:creationId xmlns:a16="http://schemas.microsoft.com/office/drawing/2014/main" id="{E7264C0A-EF74-4724-967F-7B8C25AB5590}"/>
                </a:ext>
              </a:extLst>
            </p:cNvPr>
            <p:cNvCxnSpPr>
              <a:cxnSpLocks/>
              <a:stCxn id="71" idx="3"/>
              <a:endCxn id="74" idx="1"/>
            </p:cNvCxnSpPr>
            <p:nvPr/>
          </p:nvCxnSpPr>
          <p:spPr>
            <a:xfrm>
              <a:off x="9341314" y="3933041"/>
              <a:ext cx="759003" cy="449760"/>
            </a:xfrm>
            <a:prstGeom prst="straightConnector1">
              <a:avLst/>
            </a:prstGeom>
            <a:ln w="57150">
              <a:solidFill>
                <a:srgbClr val="A5B22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feld 82">
            <a:extLst>
              <a:ext uri="{FF2B5EF4-FFF2-40B4-BE49-F238E27FC236}">
                <a16:creationId xmlns:a16="http://schemas.microsoft.com/office/drawing/2014/main" id="{26108B26-6E90-4230-B566-5C3976F4077C}"/>
              </a:ext>
            </a:extLst>
          </p:cNvPr>
          <p:cNvSpPr txBox="1"/>
          <p:nvPr/>
        </p:nvSpPr>
        <p:spPr>
          <a:xfrm>
            <a:off x="333035" y="4857077"/>
            <a:ext cx="46129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000" dirty="0"/>
              <a:t>Außerdem lassen sich die Qubits mit den sog. </a:t>
            </a:r>
            <a:r>
              <a:rPr lang="de-DE" sz="2000" b="1" dirty="0"/>
              <a:t>Gleichheits- oder Ungleichheits-kopplern </a:t>
            </a:r>
            <a:r>
              <a:rPr lang="de-DE" sz="2000" dirty="0"/>
              <a:t>verschalten, sodass sie entweder immer den gleichen, oder immer den entgegengesetzten Wert haben.</a:t>
            </a:r>
          </a:p>
        </p:txBody>
      </p:sp>
      <p:grpSp>
        <p:nvGrpSpPr>
          <p:cNvPr id="135" name="Gruppieren 134">
            <a:extLst>
              <a:ext uri="{FF2B5EF4-FFF2-40B4-BE49-F238E27FC236}">
                <a16:creationId xmlns:a16="http://schemas.microsoft.com/office/drawing/2014/main" id="{D09A114C-04F5-464D-8EF2-649E25FAE479}"/>
              </a:ext>
            </a:extLst>
          </p:cNvPr>
          <p:cNvGrpSpPr/>
          <p:nvPr/>
        </p:nvGrpSpPr>
        <p:grpSpPr>
          <a:xfrm>
            <a:off x="5181364" y="4646981"/>
            <a:ext cx="3525878" cy="1935392"/>
            <a:chOff x="5524449" y="4661656"/>
            <a:chExt cx="3525878" cy="1935392"/>
          </a:xfrm>
        </p:grpSpPr>
        <p:sp>
          <p:nvSpPr>
            <p:cNvPr id="85" name="Textfeld 84">
              <a:extLst>
                <a:ext uri="{FF2B5EF4-FFF2-40B4-BE49-F238E27FC236}">
                  <a16:creationId xmlns:a16="http://schemas.microsoft.com/office/drawing/2014/main" id="{0D9FB6B1-93C6-4B39-8975-434780C00D0A}"/>
                </a:ext>
              </a:extLst>
            </p:cNvPr>
            <p:cNvSpPr txBox="1"/>
            <p:nvPr/>
          </p:nvSpPr>
          <p:spPr>
            <a:xfrm>
              <a:off x="6204925" y="4661656"/>
              <a:ext cx="53572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5400" dirty="0">
                  <a:ln>
                    <a:solidFill>
                      <a:schemeClr val="tx1"/>
                    </a:solidFill>
                  </a:ln>
                  <a:solidFill>
                    <a:srgbClr val="A5B22C">
                      <a:alpha val="64000"/>
                    </a:srgbClr>
                  </a:solidFill>
                </a:rPr>
                <a:t>0</a:t>
              </a:r>
            </a:p>
          </p:txBody>
        </p:sp>
        <p:sp>
          <p:nvSpPr>
            <p:cNvPr id="84" name="Textfeld 83">
              <a:extLst>
                <a:ext uri="{FF2B5EF4-FFF2-40B4-BE49-F238E27FC236}">
                  <a16:creationId xmlns:a16="http://schemas.microsoft.com/office/drawing/2014/main" id="{8C1DC394-0797-46A1-A606-3E33DB19477B}"/>
                </a:ext>
              </a:extLst>
            </p:cNvPr>
            <p:cNvSpPr txBox="1"/>
            <p:nvPr/>
          </p:nvSpPr>
          <p:spPr>
            <a:xfrm>
              <a:off x="6204925" y="4661656"/>
              <a:ext cx="53572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5400" dirty="0">
                  <a:ln>
                    <a:solidFill>
                      <a:schemeClr val="tx1"/>
                    </a:solidFill>
                  </a:ln>
                  <a:solidFill>
                    <a:srgbClr val="A5B22C">
                      <a:alpha val="64000"/>
                    </a:srgbClr>
                  </a:solidFill>
                </a:rPr>
                <a:t>1</a:t>
              </a:r>
            </a:p>
          </p:txBody>
        </p:sp>
        <p:sp>
          <p:nvSpPr>
            <p:cNvPr id="89" name="Ellipse 88">
              <a:extLst>
                <a:ext uri="{FF2B5EF4-FFF2-40B4-BE49-F238E27FC236}">
                  <a16:creationId xmlns:a16="http://schemas.microsoft.com/office/drawing/2014/main" id="{84B7EA7C-90BC-4188-9516-6F876273B518}"/>
                </a:ext>
              </a:extLst>
            </p:cNvPr>
            <p:cNvSpPr/>
            <p:nvPr/>
          </p:nvSpPr>
          <p:spPr>
            <a:xfrm>
              <a:off x="6132927" y="4783461"/>
              <a:ext cx="679720" cy="679720"/>
            </a:xfrm>
            <a:prstGeom prst="ellipse">
              <a:avLst/>
            </a:prstGeom>
            <a:noFill/>
            <a:ln w="57150">
              <a:solidFill>
                <a:srgbClr val="A5B2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1" name="Textfeld 90">
              <a:extLst>
                <a:ext uri="{FF2B5EF4-FFF2-40B4-BE49-F238E27FC236}">
                  <a16:creationId xmlns:a16="http://schemas.microsoft.com/office/drawing/2014/main" id="{07915316-0F5D-4A92-88F1-3E8063D52E26}"/>
                </a:ext>
              </a:extLst>
            </p:cNvPr>
            <p:cNvSpPr txBox="1"/>
            <p:nvPr/>
          </p:nvSpPr>
          <p:spPr>
            <a:xfrm>
              <a:off x="7819486" y="4661656"/>
              <a:ext cx="53572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5400" dirty="0">
                  <a:ln>
                    <a:solidFill>
                      <a:schemeClr val="tx1"/>
                    </a:solidFill>
                  </a:ln>
                  <a:solidFill>
                    <a:srgbClr val="A5B22C">
                      <a:alpha val="64000"/>
                    </a:srgbClr>
                  </a:solidFill>
                </a:rPr>
                <a:t>0</a:t>
              </a:r>
            </a:p>
          </p:txBody>
        </p:sp>
        <p:sp>
          <p:nvSpPr>
            <p:cNvPr id="92" name="Textfeld 91">
              <a:extLst>
                <a:ext uri="{FF2B5EF4-FFF2-40B4-BE49-F238E27FC236}">
                  <a16:creationId xmlns:a16="http://schemas.microsoft.com/office/drawing/2014/main" id="{2C021C52-79C8-4CEC-8FC3-6B780CA3B53E}"/>
                </a:ext>
              </a:extLst>
            </p:cNvPr>
            <p:cNvSpPr txBox="1"/>
            <p:nvPr/>
          </p:nvSpPr>
          <p:spPr>
            <a:xfrm>
              <a:off x="7819486" y="4661656"/>
              <a:ext cx="53572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5400" dirty="0">
                  <a:ln>
                    <a:solidFill>
                      <a:schemeClr val="tx1"/>
                    </a:solidFill>
                  </a:ln>
                  <a:solidFill>
                    <a:srgbClr val="A5B22C">
                      <a:alpha val="64000"/>
                    </a:srgbClr>
                  </a:solidFill>
                </a:rPr>
                <a:t>1</a:t>
              </a:r>
            </a:p>
          </p:txBody>
        </p:sp>
        <p:sp>
          <p:nvSpPr>
            <p:cNvPr id="93" name="Ellipse 92">
              <a:extLst>
                <a:ext uri="{FF2B5EF4-FFF2-40B4-BE49-F238E27FC236}">
                  <a16:creationId xmlns:a16="http://schemas.microsoft.com/office/drawing/2014/main" id="{573CC631-E128-4769-B2CF-5359CD2F6C83}"/>
                </a:ext>
              </a:extLst>
            </p:cNvPr>
            <p:cNvSpPr/>
            <p:nvPr/>
          </p:nvSpPr>
          <p:spPr>
            <a:xfrm>
              <a:off x="7747488" y="4783461"/>
              <a:ext cx="679720" cy="679720"/>
            </a:xfrm>
            <a:prstGeom prst="ellipse">
              <a:avLst/>
            </a:prstGeom>
            <a:noFill/>
            <a:ln w="57150">
              <a:solidFill>
                <a:srgbClr val="A5B2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00" name="Gerade Verbindung mit Pfeil 99">
              <a:extLst>
                <a:ext uri="{FF2B5EF4-FFF2-40B4-BE49-F238E27FC236}">
                  <a16:creationId xmlns:a16="http://schemas.microsoft.com/office/drawing/2014/main" id="{2EB0E202-A004-42F6-8CC2-85513A0963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04925" y="5595392"/>
              <a:ext cx="189239" cy="35532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feld 116">
              <a:extLst>
                <a:ext uri="{FF2B5EF4-FFF2-40B4-BE49-F238E27FC236}">
                  <a16:creationId xmlns:a16="http://schemas.microsoft.com/office/drawing/2014/main" id="{BB9D4267-FF42-456D-9BC5-B1A256950F7E}"/>
                </a:ext>
              </a:extLst>
            </p:cNvPr>
            <p:cNvSpPr txBox="1"/>
            <p:nvPr/>
          </p:nvSpPr>
          <p:spPr>
            <a:xfrm>
              <a:off x="6377108" y="5947823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3600" dirty="0"/>
                <a:t>1</a:t>
              </a:r>
            </a:p>
          </p:txBody>
        </p:sp>
        <p:sp>
          <p:nvSpPr>
            <p:cNvPr id="118" name="Ellipse 117">
              <a:extLst>
                <a:ext uri="{FF2B5EF4-FFF2-40B4-BE49-F238E27FC236}">
                  <a16:creationId xmlns:a16="http://schemas.microsoft.com/office/drawing/2014/main" id="{96207A51-48C4-4B09-8FD2-8A61CEC9F43A}"/>
                </a:ext>
              </a:extLst>
            </p:cNvPr>
            <p:cNvSpPr/>
            <p:nvPr/>
          </p:nvSpPr>
          <p:spPr>
            <a:xfrm>
              <a:off x="6310802" y="6005975"/>
              <a:ext cx="546806" cy="5468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9" name="Textfeld 118">
              <a:extLst>
                <a:ext uri="{FF2B5EF4-FFF2-40B4-BE49-F238E27FC236}">
                  <a16:creationId xmlns:a16="http://schemas.microsoft.com/office/drawing/2014/main" id="{1D66AB06-601D-4810-9E56-DC8B9FF24424}"/>
                </a:ext>
              </a:extLst>
            </p:cNvPr>
            <p:cNvSpPr txBox="1"/>
            <p:nvPr/>
          </p:nvSpPr>
          <p:spPr>
            <a:xfrm>
              <a:off x="5590755" y="5950717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3600" dirty="0"/>
                <a:t>1</a:t>
              </a:r>
            </a:p>
          </p:txBody>
        </p:sp>
        <p:sp>
          <p:nvSpPr>
            <p:cNvPr id="120" name="Ellipse 119">
              <a:extLst>
                <a:ext uri="{FF2B5EF4-FFF2-40B4-BE49-F238E27FC236}">
                  <a16:creationId xmlns:a16="http://schemas.microsoft.com/office/drawing/2014/main" id="{89AD039A-B463-417E-830F-0E0AE635E881}"/>
                </a:ext>
              </a:extLst>
            </p:cNvPr>
            <p:cNvSpPr/>
            <p:nvPr/>
          </p:nvSpPr>
          <p:spPr>
            <a:xfrm>
              <a:off x="5524449" y="6008869"/>
              <a:ext cx="546806" cy="5468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2" name="Textfeld 121">
              <a:extLst>
                <a:ext uri="{FF2B5EF4-FFF2-40B4-BE49-F238E27FC236}">
                  <a16:creationId xmlns:a16="http://schemas.microsoft.com/office/drawing/2014/main" id="{3D737379-C68D-4D9D-A943-904D197BCB86}"/>
                </a:ext>
              </a:extLst>
            </p:cNvPr>
            <p:cNvSpPr txBox="1"/>
            <p:nvPr/>
          </p:nvSpPr>
          <p:spPr>
            <a:xfrm>
              <a:off x="8569827" y="5947823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3600" dirty="0"/>
                <a:t>0</a:t>
              </a:r>
            </a:p>
          </p:txBody>
        </p:sp>
        <p:sp>
          <p:nvSpPr>
            <p:cNvPr id="123" name="Ellipse 122">
              <a:extLst>
                <a:ext uri="{FF2B5EF4-FFF2-40B4-BE49-F238E27FC236}">
                  <a16:creationId xmlns:a16="http://schemas.microsoft.com/office/drawing/2014/main" id="{50F033BA-F65E-4E91-B04B-F86CE930D7A9}"/>
                </a:ext>
              </a:extLst>
            </p:cNvPr>
            <p:cNvSpPr/>
            <p:nvPr/>
          </p:nvSpPr>
          <p:spPr>
            <a:xfrm>
              <a:off x="8503521" y="6005975"/>
              <a:ext cx="546806" cy="5468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4" name="Textfeld 123">
              <a:extLst>
                <a:ext uri="{FF2B5EF4-FFF2-40B4-BE49-F238E27FC236}">
                  <a16:creationId xmlns:a16="http://schemas.microsoft.com/office/drawing/2014/main" id="{BD3570E5-4C4B-4CC6-85F5-380F3D3D9A62}"/>
                </a:ext>
              </a:extLst>
            </p:cNvPr>
            <p:cNvSpPr txBox="1"/>
            <p:nvPr/>
          </p:nvSpPr>
          <p:spPr>
            <a:xfrm>
              <a:off x="7783474" y="5950717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3600" dirty="0"/>
                <a:t>0</a:t>
              </a:r>
            </a:p>
          </p:txBody>
        </p:sp>
        <p:sp>
          <p:nvSpPr>
            <p:cNvPr id="125" name="Ellipse 124">
              <a:extLst>
                <a:ext uri="{FF2B5EF4-FFF2-40B4-BE49-F238E27FC236}">
                  <a16:creationId xmlns:a16="http://schemas.microsoft.com/office/drawing/2014/main" id="{409C45BA-4819-4EFE-A01F-E9D893B73790}"/>
                </a:ext>
              </a:extLst>
            </p:cNvPr>
            <p:cNvSpPr/>
            <p:nvPr/>
          </p:nvSpPr>
          <p:spPr>
            <a:xfrm>
              <a:off x="7717168" y="6008869"/>
              <a:ext cx="546806" cy="5468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28" name="Gerade Verbindung mit Pfeil 127">
              <a:extLst>
                <a:ext uri="{FF2B5EF4-FFF2-40B4-BE49-F238E27FC236}">
                  <a16:creationId xmlns:a16="http://schemas.microsoft.com/office/drawing/2014/main" id="{EB30EC6F-EED0-463B-B35C-B858C8E768CA}"/>
                </a:ext>
              </a:extLst>
            </p:cNvPr>
            <p:cNvCxnSpPr>
              <a:cxnSpLocks/>
            </p:cNvCxnSpPr>
            <p:nvPr/>
          </p:nvCxnSpPr>
          <p:spPr>
            <a:xfrm>
              <a:off x="6883030" y="5241728"/>
              <a:ext cx="812924" cy="0"/>
            </a:xfrm>
            <a:prstGeom prst="straightConnector1">
              <a:avLst/>
            </a:prstGeom>
            <a:ln w="57150">
              <a:solidFill>
                <a:srgbClr val="A5B22C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feld 129">
              <a:extLst>
                <a:ext uri="{FF2B5EF4-FFF2-40B4-BE49-F238E27FC236}">
                  <a16:creationId xmlns:a16="http://schemas.microsoft.com/office/drawing/2014/main" id="{D3797DD8-5332-4824-847A-06EA39F97472}"/>
                </a:ext>
              </a:extLst>
            </p:cNvPr>
            <p:cNvSpPr txBox="1"/>
            <p:nvPr/>
          </p:nvSpPr>
          <p:spPr>
            <a:xfrm>
              <a:off x="6777630" y="4881908"/>
              <a:ext cx="10294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/>
                <a:t>Gleichheit</a:t>
              </a:r>
            </a:p>
          </p:txBody>
        </p:sp>
        <p:cxnSp>
          <p:nvCxnSpPr>
            <p:cNvPr id="132" name="Gerade Verbindung mit Pfeil 131">
              <a:extLst>
                <a:ext uri="{FF2B5EF4-FFF2-40B4-BE49-F238E27FC236}">
                  <a16:creationId xmlns:a16="http://schemas.microsoft.com/office/drawing/2014/main" id="{5DC12A46-BB46-4ABF-940A-EE202A3D5F35}"/>
                </a:ext>
              </a:extLst>
            </p:cNvPr>
            <p:cNvCxnSpPr>
              <a:cxnSpLocks/>
            </p:cNvCxnSpPr>
            <p:nvPr/>
          </p:nvCxnSpPr>
          <p:spPr>
            <a:xfrm>
              <a:off x="8103226" y="5588182"/>
              <a:ext cx="189239" cy="35532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feld 132">
              <a:extLst>
                <a:ext uri="{FF2B5EF4-FFF2-40B4-BE49-F238E27FC236}">
                  <a16:creationId xmlns:a16="http://schemas.microsoft.com/office/drawing/2014/main" id="{D69971CD-40A8-45FD-90AB-C1CED05349FC}"/>
                </a:ext>
              </a:extLst>
            </p:cNvPr>
            <p:cNvSpPr txBox="1"/>
            <p:nvPr/>
          </p:nvSpPr>
          <p:spPr>
            <a:xfrm>
              <a:off x="6795812" y="5561628"/>
              <a:ext cx="9332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/>
                <a:t>Messung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5457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3">
            <a:extLst>
              <a:ext uri="{FF2B5EF4-FFF2-40B4-BE49-F238E27FC236}">
                <a16:creationId xmlns:a16="http://schemas.microsoft.com/office/drawing/2014/main" id="{56F520E6-A15B-4BBE-ADB2-6CA7E3EF8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355" y="1115400"/>
            <a:ext cx="11605846" cy="1286553"/>
          </a:xfrm>
          <a:prstGeom prst="roundRect">
            <a:avLst>
              <a:gd name="adj" fmla="val 20100"/>
            </a:avLst>
          </a:prstGeom>
          <a:solidFill>
            <a:srgbClr val="C0CF00">
              <a:alpha val="40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A6A38CE-8874-4E4F-BE51-841D5DDA329F}"/>
              </a:ext>
            </a:extLst>
          </p:cNvPr>
          <p:cNvSpPr txBox="1"/>
          <p:nvPr/>
        </p:nvSpPr>
        <p:spPr>
          <a:xfrm>
            <a:off x="551042" y="1231530"/>
            <a:ext cx="11066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Die möglichen Verschaltungswege zwischen den Qubits werden von dem </a:t>
            </a:r>
            <a:r>
              <a:rPr lang="de-DE" sz="2000" b="1" dirty="0"/>
              <a:t>Chimera-Graphen</a:t>
            </a:r>
            <a:r>
              <a:rPr lang="de-DE" sz="2000" dirty="0"/>
              <a:t> dargestellt. Jedes Qubit kann mit 6 anderen Qubits gekoppelt werden. Die Kombination mehrerer Kopplungen nennt sich </a:t>
            </a:r>
            <a:r>
              <a:rPr lang="de-DE" sz="2000" b="1" dirty="0"/>
              <a:t>Embedding</a:t>
            </a:r>
            <a:r>
              <a:rPr lang="de-DE" sz="2000" dirty="0"/>
              <a:t> und kommt auf Basis der Hamilton-Matrix zustande.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EC1C2A64-D80F-4FCB-9B8E-46BA53C3C73D}"/>
              </a:ext>
            </a:extLst>
          </p:cNvPr>
          <p:cNvGrpSpPr/>
          <p:nvPr/>
        </p:nvGrpSpPr>
        <p:grpSpPr>
          <a:xfrm>
            <a:off x="293077" y="2509661"/>
            <a:ext cx="11605847" cy="3981164"/>
            <a:chOff x="351690" y="2509661"/>
            <a:chExt cx="11605847" cy="3981164"/>
          </a:xfrm>
        </p:grpSpPr>
        <p:sp>
          <p:nvSpPr>
            <p:cNvPr id="23" name="AutoShape 2">
              <a:extLst>
                <a:ext uri="{FF2B5EF4-FFF2-40B4-BE49-F238E27FC236}">
                  <a16:creationId xmlns:a16="http://schemas.microsoft.com/office/drawing/2014/main" id="{2870D867-31CF-401A-A12C-A9E815A923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690" y="2509661"/>
              <a:ext cx="11605847" cy="3981164"/>
            </a:xfrm>
            <a:prstGeom prst="roundRect">
              <a:avLst>
                <a:gd name="adj" fmla="val 9117"/>
              </a:avLst>
            </a:prstGeom>
            <a:solidFill>
              <a:srgbClr val="BFD7EF">
                <a:alpha val="45882"/>
              </a:srgbClr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8F588A54-538E-49EA-A324-CE39A0072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826" y="3221994"/>
              <a:ext cx="2887421" cy="3029101"/>
            </a:xfrm>
            <a:prstGeom prst="roundRect">
              <a:avLst>
                <a:gd name="adj" fmla="val 6610"/>
              </a:avLst>
            </a:prstGeom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E78B6D49-D30A-4969-90E9-039D54C377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7" t="18573" r="26648" b="4083"/>
            <a:stretch/>
          </p:blipFill>
          <p:spPr>
            <a:xfrm>
              <a:off x="8125040" y="3315224"/>
              <a:ext cx="3510255" cy="2937313"/>
            </a:xfrm>
            <a:prstGeom prst="roundRect">
              <a:avLst>
                <a:gd name="adj" fmla="val 8972"/>
              </a:avLst>
            </a:prstGeom>
          </p:spPr>
        </p:pic>
        <p:grpSp>
          <p:nvGrpSpPr>
            <p:cNvPr id="38" name="Gruppieren 37">
              <a:extLst>
                <a:ext uri="{FF2B5EF4-FFF2-40B4-BE49-F238E27FC236}">
                  <a16:creationId xmlns:a16="http://schemas.microsoft.com/office/drawing/2014/main" id="{E4357579-09E0-40D0-9A0B-F8F56E8A3980}"/>
                </a:ext>
              </a:extLst>
            </p:cNvPr>
            <p:cNvGrpSpPr/>
            <p:nvPr/>
          </p:nvGrpSpPr>
          <p:grpSpPr>
            <a:xfrm>
              <a:off x="4703330" y="3684635"/>
              <a:ext cx="2255938" cy="1942549"/>
              <a:chOff x="5441618" y="3612644"/>
              <a:chExt cx="2255938" cy="1942549"/>
            </a:xfrm>
          </p:grpSpPr>
          <p:pic>
            <p:nvPicPr>
              <p:cNvPr id="20" name="Grafik 19">
                <a:extLst>
                  <a:ext uri="{FF2B5EF4-FFF2-40B4-BE49-F238E27FC236}">
                    <a16:creationId xmlns:a16="http://schemas.microsoft.com/office/drawing/2014/main" id="{D21376C5-50C1-4874-AE5D-C8E8CABF61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841" t="19523" r="14942" b="61717"/>
              <a:stretch/>
            </p:blipFill>
            <p:spPr>
              <a:xfrm>
                <a:off x="5441618" y="3612644"/>
                <a:ext cx="2255938" cy="1631216"/>
              </a:xfrm>
              <a:prstGeom prst="roundRect">
                <a:avLst>
                  <a:gd name="adj" fmla="val 12971"/>
                </a:avLst>
              </a:prstGeom>
            </p:spPr>
          </p:pic>
          <p:cxnSp>
            <p:nvCxnSpPr>
              <p:cNvPr id="21" name="Gerade Verbindung mit Pfeil 20">
                <a:extLst>
                  <a:ext uri="{FF2B5EF4-FFF2-40B4-BE49-F238E27FC236}">
                    <a16:creationId xmlns:a16="http://schemas.microsoft.com/office/drawing/2014/main" id="{0A286DFA-6853-4A36-9C71-1B2881EB43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10872" y="4560207"/>
                <a:ext cx="378502" cy="994986"/>
              </a:xfrm>
              <a:prstGeom prst="straightConnector1">
                <a:avLst/>
              </a:prstGeom>
              <a:ln w="57150">
                <a:solidFill>
                  <a:srgbClr val="A5B22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 Verbindung mit Pfeil 24">
                <a:extLst>
                  <a:ext uri="{FF2B5EF4-FFF2-40B4-BE49-F238E27FC236}">
                    <a16:creationId xmlns:a16="http://schemas.microsoft.com/office/drawing/2014/main" id="{14A166D7-C836-4FB0-BF5A-CA8F380E5F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40138" y="4739187"/>
                <a:ext cx="0" cy="810896"/>
              </a:xfrm>
              <a:prstGeom prst="straightConnector1">
                <a:avLst/>
              </a:prstGeom>
              <a:ln w="57150">
                <a:solidFill>
                  <a:srgbClr val="A5B22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r Verbinder 29">
                <a:extLst>
                  <a:ext uri="{FF2B5EF4-FFF2-40B4-BE49-F238E27FC236}">
                    <a16:creationId xmlns:a16="http://schemas.microsoft.com/office/drawing/2014/main" id="{3840D685-0F55-4A15-A93B-0EB0999FB0BD}"/>
                  </a:ext>
                </a:extLst>
              </p:cNvPr>
              <p:cNvCxnSpPr>
                <a:cxnSpLocks/>
              </p:cNvCxnSpPr>
              <p:nvPr/>
            </p:nvCxnSpPr>
            <p:spPr>
              <a:xfrm rot="60000" flipH="1">
                <a:off x="6980830" y="4493526"/>
                <a:ext cx="401861" cy="436728"/>
              </a:xfrm>
              <a:prstGeom prst="line">
                <a:avLst/>
              </a:prstGeom>
              <a:ln w="47625">
                <a:solidFill>
                  <a:srgbClr val="A5B22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B3E8372B-F2E8-4A60-B7F3-B876A963BA83}"/>
                  </a:ext>
                </a:extLst>
              </p:cNvPr>
              <p:cNvSpPr/>
              <p:nvPr/>
            </p:nvSpPr>
            <p:spPr>
              <a:xfrm>
                <a:off x="6255011" y="4322930"/>
                <a:ext cx="160360" cy="160360"/>
              </a:xfrm>
              <a:prstGeom prst="ellipse">
                <a:avLst/>
              </a:prstGeom>
              <a:solidFill>
                <a:srgbClr val="A5B22C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E7ACF4C5-B98D-4352-B4E0-575EF1940EA1}"/>
                </a:ext>
              </a:extLst>
            </p:cNvPr>
            <p:cNvSpPr txBox="1"/>
            <p:nvPr/>
          </p:nvSpPr>
          <p:spPr>
            <a:xfrm>
              <a:off x="4769934" y="5628346"/>
              <a:ext cx="7729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/>
                <a:t>Qubit</a:t>
              </a:r>
            </a:p>
          </p:txBody>
        </p: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108B76E7-B871-4041-A1C4-9B9FEC3AD62F}"/>
                </a:ext>
              </a:extLst>
            </p:cNvPr>
            <p:cNvSpPr txBox="1"/>
            <p:nvPr/>
          </p:nvSpPr>
          <p:spPr>
            <a:xfrm>
              <a:off x="5809644" y="5622074"/>
              <a:ext cx="9943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/>
                <a:t>Koppler</a:t>
              </a:r>
            </a:p>
          </p:txBody>
        </p: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2569CF84-BEA7-4F52-BB43-2EAAABFAC6C6}"/>
                </a:ext>
              </a:extLst>
            </p:cNvPr>
            <p:cNvSpPr txBox="1"/>
            <p:nvPr/>
          </p:nvSpPr>
          <p:spPr>
            <a:xfrm>
              <a:off x="1163562" y="2816840"/>
              <a:ext cx="17739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/>
                <a:t>Chimera-Graph</a:t>
              </a:r>
            </a:p>
          </p:txBody>
        </p:sp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955D1ADF-1880-4194-8016-3442439907F4}"/>
                </a:ext>
              </a:extLst>
            </p:cNvPr>
            <p:cNvSpPr txBox="1"/>
            <p:nvPr/>
          </p:nvSpPr>
          <p:spPr>
            <a:xfrm>
              <a:off x="4762637" y="2938291"/>
              <a:ext cx="209401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/>
                <a:t>Ausschnitt eines Chimera-Graphen</a:t>
              </a:r>
            </a:p>
          </p:txBody>
        </p:sp>
        <p:sp>
          <p:nvSpPr>
            <p:cNvPr id="52" name="Textfeld 51">
              <a:extLst>
                <a:ext uri="{FF2B5EF4-FFF2-40B4-BE49-F238E27FC236}">
                  <a16:creationId xmlns:a16="http://schemas.microsoft.com/office/drawing/2014/main" id="{8E64F007-684D-4B9B-9FBB-031C9525CC2F}"/>
                </a:ext>
              </a:extLst>
            </p:cNvPr>
            <p:cNvSpPr txBox="1"/>
            <p:nvPr/>
          </p:nvSpPr>
          <p:spPr>
            <a:xfrm>
              <a:off x="9199532" y="2816840"/>
              <a:ext cx="13612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/>
                <a:t>Embedding</a:t>
              </a:r>
            </a:p>
          </p:txBody>
        </p:sp>
      </p:grpSp>
      <p:sp>
        <p:nvSpPr>
          <p:cNvPr id="53" name="Titel 1">
            <a:extLst>
              <a:ext uri="{FF2B5EF4-FFF2-40B4-BE49-F238E27FC236}">
                <a16:creationId xmlns:a16="http://schemas.microsoft.com/office/drawing/2014/main" id="{149BA1FF-3ADE-4D44-AF63-5CFF959EFC61}"/>
              </a:ext>
            </a:extLst>
          </p:cNvPr>
          <p:cNvSpPr txBox="1">
            <a:spLocks/>
          </p:cNvSpPr>
          <p:nvPr/>
        </p:nvSpPr>
        <p:spPr>
          <a:xfrm>
            <a:off x="193811" y="207393"/>
            <a:ext cx="11274976" cy="70028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000" dirty="0">
                <a:solidFill>
                  <a:srgbClr val="A5B22C"/>
                </a:solidFill>
              </a:rPr>
              <a:t>Was ist der Chimera-Graph?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392382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8760A74D-92DE-4569-9DA8-2ADE4FCEB8EF}"/>
              </a:ext>
            </a:extLst>
          </p:cNvPr>
          <p:cNvSpPr/>
          <p:nvPr/>
        </p:nvSpPr>
        <p:spPr>
          <a:xfrm rot="5400000">
            <a:off x="5991728" y="896082"/>
            <a:ext cx="592809" cy="3053027"/>
          </a:xfrm>
          <a:prstGeom prst="rect">
            <a:avLst/>
          </a:prstGeom>
          <a:solidFill>
            <a:srgbClr val="A5B2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A2B4205-3537-482B-AC3B-E72CBCE39A81}"/>
              </a:ext>
            </a:extLst>
          </p:cNvPr>
          <p:cNvSpPr txBox="1"/>
          <p:nvPr/>
        </p:nvSpPr>
        <p:spPr>
          <a:xfrm>
            <a:off x="5323284" y="2237929"/>
            <a:ext cx="1929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Initial-Hamiltonian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BC0888E2-D442-46EC-9636-7F44D188B9BB}"/>
              </a:ext>
            </a:extLst>
          </p:cNvPr>
          <p:cNvSpPr txBox="1"/>
          <p:nvPr/>
        </p:nvSpPr>
        <p:spPr>
          <a:xfrm>
            <a:off x="7879288" y="2237929"/>
            <a:ext cx="2091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Eigener Hamiltonian</a:t>
            </a:r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3CB77846-8B9B-4E42-8357-FB6045043169}"/>
              </a:ext>
            </a:extLst>
          </p:cNvPr>
          <p:cNvCxnSpPr/>
          <p:nvPr/>
        </p:nvCxnSpPr>
        <p:spPr>
          <a:xfrm>
            <a:off x="7782747" y="2126191"/>
            <a:ext cx="0" cy="59280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eck 22">
            <a:extLst>
              <a:ext uri="{FF2B5EF4-FFF2-40B4-BE49-F238E27FC236}">
                <a16:creationId xmlns:a16="http://schemas.microsoft.com/office/drawing/2014/main" id="{BEC7E273-6BD9-420D-A205-A49ADA467910}"/>
              </a:ext>
            </a:extLst>
          </p:cNvPr>
          <p:cNvSpPr/>
          <p:nvPr/>
        </p:nvSpPr>
        <p:spPr>
          <a:xfrm>
            <a:off x="1903228" y="2126191"/>
            <a:ext cx="2858391" cy="592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46EFC929-A5BE-4233-BD33-7F320B3F71FD}"/>
              </a:ext>
            </a:extLst>
          </p:cNvPr>
          <p:cNvGrpSpPr/>
          <p:nvPr/>
        </p:nvGrpSpPr>
        <p:grpSpPr>
          <a:xfrm>
            <a:off x="5171164" y="3891733"/>
            <a:ext cx="3555742" cy="2755044"/>
            <a:chOff x="7410830" y="3290500"/>
            <a:chExt cx="4173345" cy="3233572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DDBEF9E2-237C-4082-BDFD-061CB8F64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3385" y="3290500"/>
              <a:ext cx="4010790" cy="3119502"/>
            </a:xfrm>
            <a:prstGeom prst="rect">
              <a:avLst/>
            </a:prstGeom>
          </p:spPr>
        </p:pic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DC380F23-B580-4514-AC9E-ECDEA384A21A}"/>
                </a:ext>
              </a:extLst>
            </p:cNvPr>
            <p:cNvSpPr txBox="1"/>
            <p:nvPr/>
          </p:nvSpPr>
          <p:spPr>
            <a:xfrm rot="16200000">
              <a:off x="6994092" y="4735348"/>
              <a:ext cx="1158587" cy="3251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/>
                <a:t>Kosten</a:t>
              </a: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FD113D91-B912-4CA2-95DE-749F2AA3EF1A}"/>
                </a:ext>
              </a:extLst>
            </p:cNvPr>
            <p:cNvSpPr txBox="1"/>
            <p:nvPr/>
          </p:nvSpPr>
          <p:spPr>
            <a:xfrm>
              <a:off x="8885094" y="6198961"/>
              <a:ext cx="1158586" cy="3251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/>
                <a:t>Situation</a:t>
              </a: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257F9292-796C-485A-85CE-C63BF0ABFFCE}"/>
                </a:ext>
              </a:extLst>
            </p:cNvPr>
            <p:cNvSpPr/>
            <p:nvPr/>
          </p:nvSpPr>
          <p:spPr>
            <a:xfrm>
              <a:off x="9052560" y="4718078"/>
              <a:ext cx="544830" cy="1434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FBD9FE0A-5487-4C1C-AF40-BD00F5162834}"/>
                </a:ext>
              </a:extLst>
            </p:cNvPr>
            <p:cNvSpPr txBox="1"/>
            <p:nvPr/>
          </p:nvSpPr>
          <p:spPr>
            <a:xfrm>
              <a:off x="9256768" y="4721195"/>
              <a:ext cx="916249" cy="2980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050" dirty="0" err="1"/>
                <a:t>tunneling</a:t>
              </a:r>
              <a:endParaRPr lang="de-DE" sz="1050" dirty="0"/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E2ACD4F3-C5C9-4B9F-8F17-59A1130EFDB2}"/>
                </a:ext>
              </a:extLst>
            </p:cNvPr>
            <p:cNvSpPr txBox="1"/>
            <p:nvPr/>
          </p:nvSpPr>
          <p:spPr>
            <a:xfrm>
              <a:off x="9444962" y="3523763"/>
              <a:ext cx="1172058" cy="2980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050" dirty="0"/>
                <a:t>Energiesprung</a:t>
              </a:r>
              <a:endParaRPr lang="de-DE" sz="1200" dirty="0"/>
            </a:p>
          </p:txBody>
        </p:sp>
      </p:grpSp>
      <p:sp>
        <p:nvSpPr>
          <p:cNvPr id="24" name="Rechteck 23">
            <a:extLst>
              <a:ext uri="{FF2B5EF4-FFF2-40B4-BE49-F238E27FC236}">
                <a16:creationId xmlns:a16="http://schemas.microsoft.com/office/drawing/2014/main" id="{8E515D39-97B9-4FBA-869C-F43033A0D6C6}"/>
              </a:ext>
            </a:extLst>
          </p:cNvPr>
          <p:cNvSpPr/>
          <p:nvPr/>
        </p:nvSpPr>
        <p:spPr>
          <a:xfrm>
            <a:off x="7814644" y="2126191"/>
            <a:ext cx="2209870" cy="592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A8D103C2-02BB-477A-9BC4-4D87941AB05C}"/>
              </a:ext>
            </a:extLst>
          </p:cNvPr>
          <p:cNvGrpSpPr/>
          <p:nvPr/>
        </p:nvGrpSpPr>
        <p:grpSpPr>
          <a:xfrm>
            <a:off x="8268625" y="1608412"/>
            <a:ext cx="3923375" cy="2835676"/>
            <a:chOff x="5425162" y="762601"/>
            <a:chExt cx="3923375" cy="2835676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D9243A5D-D0FB-4726-B4A0-2F5EF62E26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066" r="44720"/>
            <a:stretch/>
          </p:blipFill>
          <p:spPr>
            <a:xfrm>
              <a:off x="5507845" y="762601"/>
              <a:ext cx="3840692" cy="2714052"/>
            </a:xfrm>
            <a:prstGeom prst="rect">
              <a:avLst/>
            </a:prstGeom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9D3F3342-9C8A-4E92-B61B-5416078260B1}"/>
                </a:ext>
              </a:extLst>
            </p:cNvPr>
            <p:cNvSpPr txBox="1"/>
            <p:nvPr/>
          </p:nvSpPr>
          <p:spPr>
            <a:xfrm>
              <a:off x="7985414" y="2564542"/>
              <a:ext cx="115858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/>
                <a:t>Energieärmster Zustand</a:t>
              </a: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6F40755C-9ED8-452C-88FC-2223C408F44B}"/>
                </a:ext>
              </a:extLst>
            </p:cNvPr>
            <p:cNvSpPr txBox="1"/>
            <p:nvPr/>
          </p:nvSpPr>
          <p:spPr>
            <a:xfrm>
              <a:off x="6900921" y="3290500"/>
              <a:ext cx="115858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/>
                <a:t>Zeit</a:t>
              </a:r>
              <a:endParaRPr lang="de-DE" sz="1200" dirty="0"/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9AD6BD12-2F95-4CD0-8441-CB6D332F035C}"/>
                </a:ext>
              </a:extLst>
            </p:cNvPr>
            <p:cNvSpPr txBox="1"/>
            <p:nvPr/>
          </p:nvSpPr>
          <p:spPr>
            <a:xfrm rot="16200000">
              <a:off x="4999758" y="1771567"/>
              <a:ext cx="115858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/>
                <a:t>Kosten</a:t>
              </a:r>
            </a:p>
          </p:txBody>
        </p:sp>
      </p:grpSp>
      <p:sp>
        <p:nvSpPr>
          <p:cNvPr id="28" name="Titel 1">
            <a:extLst>
              <a:ext uri="{FF2B5EF4-FFF2-40B4-BE49-F238E27FC236}">
                <a16:creationId xmlns:a16="http://schemas.microsoft.com/office/drawing/2014/main" id="{80FFA8A0-CDDC-4EC2-AFFE-84BFEDE1D4EF}"/>
              </a:ext>
            </a:extLst>
          </p:cNvPr>
          <p:cNvSpPr txBox="1">
            <a:spLocks/>
          </p:cNvSpPr>
          <p:nvPr/>
        </p:nvSpPr>
        <p:spPr>
          <a:xfrm>
            <a:off x="458512" y="253176"/>
            <a:ext cx="11274976" cy="70028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000" dirty="0">
                <a:solidFill>
                  <a:srgbClr val="A5B22C"/>
                </a:solidFill>
              </a:rPr>
              <a:t>Was passiert während der Quantencomputer „rechnet“?</a:t>
            </a:r>
            <a:endParaRPr lang="de-DE" sz="4000" dirty="0"/>
          </a:p>
        </p:txBody>
      </p:sp>
      <p:sp>
        <p:nvSpPr>
          <p:cNvPr id="29" name="AutoShape 3">
            <a:extLst>
              <a:ext uri="{FF2B5EF4-FFF2-40B4-BE49-F238E27FC236}">
                <a16:creationId xmlns:a16="http://schemas.microsoft.com/office/drawing/2014/main" id="{1F1B7BA9-5943-40C2-A37C-16AC28262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55" y="1095270"/>
            <a:ext cx="4336397" cy="5034225"/>
          </a:xfrm>
          <a:prstGeom prst="roundRect">
            <a:avLst>
              <a:gd name="adj" fmla="val 7243"/>
            </a:avLst>
          </a:prstGeom>
          <a:solidFill>
            <a:srgbClr val="C0CF00">
              <a:alpha val="40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262131D0-983F-4604-8049-D2C9773B000D}"/>
              </a:ext>
            </a:extLst>
          </p:cNvPr>
          <p:cNvSpPr txBox="1"/>
          <p:nvPr/>
        </p:nvSpPr>
        <p:spPr>
          <a:xfrm>
            <a:off x="284461" y="1228397"/>
            <a:ext cx="424669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300" dirty="0">
                <a:solidFill>
                  <a:schemeClr val="accent5">
                    <a:lumMod val="50000"/>
                  </a:schemeClr>
                </a:solidFill>
              </a:rPr>
              <a:t>Ablauf eines Optimierungsdurchlaufs (</a:t>
            </a:r>
            <a:r>
              <a:rPr lang="de-DE" sz="2300" dirty="0" err="1">
                <a:solidFill>
                  <a:schemeClr val="accent5">
                    <a:lumMod val="50000"/>
                  </a:schemeClr>
                </a:solidFill>
              </a:rPr>
              <a:t>Anneal</a:t>
            </a:r>
            <a:r>
              <a:rPr lang="de-DE" sz="2300" dirty="0">
                <a:solidFill>
                  <a:schemeClr val="accent5">
                    <a:lumMod val="50000"/>
                  </a:schemeClr>
                </a:solidFill>
              </a:rPr>
              <a:t>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Anfangs sind wegen des </a:t>
            </a:r>
            <a:r>
              <a:rPr lang="de-DE" sz="2000" b="1" dirty="0"/>
              <a:t>Initial-Hamiltonians</a:t>
            </a:r>
            <a:r>
              <a:rPr lang="de-DE" sz="2000" dirty="0"/>
              <a:t> alle Qubits in Superposition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Initial-Hamiltonian wird aus-, und der eigene Hamiltonian </a:t>
            </a:r>
            <a:r>
              <a:rPr lang="de-DE" sz="2000" dirty="0" err="1"/>
              <a:t>eingafadet</a:t>
            </a: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Daher: Qubits bleiben immer im Energieärmsten Zustand und können Berge in der Energielandschaft tunneln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Am Ende werden alle Werte der Qubits gemessen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Ein </a:t>
            </a:r>
            <a:r>
              <a:rPr lang="de-DE" sz="2000" dirty="0" err="1"/>
              <a:t>Anneal</a:t>
            </a:r>
            <a:r>
              <a:rPr lang="de-DE" sz="2000" dirty="0"/>
              <a:t> dauert ca. 20 Mikrosekunden</a:t>
            </a:r>
          </a:p>
        </p:txBody>
      </p:sp>
    </p:spTree>
    <p:extLst>
      <p:ext uri="{BB962C8B-B14F-4D97-AF65-F5344CB8AC3E}">
        <p14:creationId xmlns:p14="http://schemas.microsoft.com/office/powerpoint/2010/main" val="222867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3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-0.25 -7.40741E-7 " pathEditMode="relative" rAng="0" ptsTypes="AA">
                                      <p:cBhvr>
                                        <p:cTn id="8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3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3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3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" dur="3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2">
            <a:extLst>
              <a:ext uri="{FF2B5EF4-FFF2-40B4-BE49-F238E27FC236}">
                <a16:creationId xmlns:a16="http://schemas.microsoft.com/office/drawing/2014/main" id="{A2E02836-D93D-4971-9005-3960F81B9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6476" y="1346479"/>
            <a:ext cx="7437011" cy="5164344"/>
          </a:xfrm>
          <a:prstGeom prst="roundRect">
            <a:avLst>
              <a:gd name="adj" fmla="val 9117"/>
            </a:avLst>
          </a:prstGeom>
          <a:solidFill>
            <a:srgbClr val="BFD7EF">
              <a:alpha val="45882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id="{61D66B81-FDA7-40F9-9578-AA960DD6A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656" y="1633946"/>
            <a:ext cx="3801129" cy="4177493"/>
          </a:xfrm>
          <a:prstGeom prst="roundRect">
            <a:avLst>
              <a:gd name="adj" fmla="val 10487"/>
            </a:avLst>
          </a:prstGeom>
          <a:solidFill>
            <a:srgbClr val="C0CF00">
              <a:alpha val="40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08E7C50-4A7F-470F-B6C0-D0AD5E23B6A1}"/>
              </a:ext>
            </a:extLst>
          </p:cNvPr>
          <p:cNvSpPr txBox="1"/>
          <p:nvPr/>
        </p:nvSpPr>
        <p:spPr>
          <a:xfrm>
            <a:off x="4554789" y="1467425"/>
            <a:ext cx="326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Zum Beispiel:</a:t>
            </a:r>
          </a:p>
          <a:p>
            <a:pPr algn="just"/>
            <a:r>
              <a:rPr lang="de-DE" sz="2000" dirty="0"/>
              <a:t>Felder A und B dürfen nicht gleichzeitig besetzt sein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2C3CE6DE-B041-4C6F-A9CB-8413FCAF3B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549935"/>
              </p:ext>
            </p:extLst>
          </p:nvPr>
        </p:nvGraphicFramePr>
        <p:xfrm>
          <a:off x="5465913" y="2694990"/>
          <a:ext cx="1440000" cy="14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63618539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535811941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solidFill>
                            <a:sysClr val="windowText" lastClr="000000"/>
                          </a:solidFill>
                        </a:rPr>
                        <a:t>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solidFill>
                            <a:sysClr val="windowText" lastClr="000000"/>
                          </a:solidFill>
                        </a:rPr>
                        <a:t>B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92660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solidFill>
                            <a:sysClr val="windowText" lastClr="000000"/>
                          </a:solidFill>
                        </a:rPr>
                        <a:t>C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solidFill>
                            <a:sysClr val="windowText" lastClr="000000"/>
                          </a:solidFill>
                        </a:rPr>
                        <a:t>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528776"/>
                  </a:ext>
                </a:extLst>
              </a:tr>
            </a:tbl>
          </a:graphicData>
        </a:graphic>
      </p:graphicFrame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081834CC-5C7A-453F-9366-2D7FF169B7A5}"/>
              </a:ext>
            </a:extLst>
          </p:cNvPr>
          <p:cNvCxnSpPr>
            <a:cxnSpLocks/>
          </p:cNvCxnSpPr>
          <p:nvPr/>
        </p:nvCxnSpPr>
        <p:spPr>
          <a:xfrm>
            <a:off x="6185366" y="4446252"/>
            <a:ext cx="547" cy="539735"/>
          </a:xfrm>
          <a:prstGeom prst="straightConnector1">
            <a:avLst/>
          </a:prstGeom>
          <a:ln w="57150">
            <a:solidFill>
              <a:srgbClr val="A5B2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F6FF1CD0-6497-4C69-8B59-9AD58AB0B4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815715"/>
              </p:ext>
            </p:extLst>
          </p:nvPr>
        </p:nvGraphicFramePr>
        <p:xfrm>
          <a:off x="8597269" y="1856875"/>
          <a:ext cx="2700000" cy="27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425460392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92000078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3020865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20642056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860271051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34388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-2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0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0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80424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-2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0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0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27244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0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-2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0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91405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0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0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-2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110537"/>
                  </a:ext>
                </a:extLst>
              </a:tr>
            </a:tbl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080B2E8E-4AE4-4188-9507-7E7DE230F0FE}"/>
              </a:ext>
            </a:extLst>
          </p:cNvPr>
          <p:cNvSpPr txBox="1"/>
          <p:nvPr/>
        </p:nvSpPr>
        <p:spPr>
          <a:xfrm>
            <a:off x="4644403" y="5303607"/>
            <a:ext cx="30819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000" dirty="0"/>
              <a:t>-&gt; an die Stelle B|A wird eine „Bestrafung“ von +2 angetragen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AEC38174-A37B-43D9-86BD-67A3FFC4C0B1}"/>
              </a:ext>
            </a:extLst>
          </p:cNvPr>
          <p:cNvCxnSpPr>
            <a:cxnSpLocks/>
          </p:cNvCxnSpPr>
          <p:nvPr/>
        </p:nvCxnSpPr>
        <p:spPr>
          <a:xfrm flipV="1">
            <a:off x="7938198" y="4774021"/>
            <a:ext cx="486173" cy="662137"/>
          </a:xfrm>
          <a:prstGeom prst="straightConnector1">
            <a:avLst/>
          </a:prstGeom>
          <a:ln w="57150">
            <a:solidFill>
              <a:srgbClr val="A5B2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el 1">
            <a:extLst>
              <a:ext uri="{FF2B5EF4-FFF2-40B4-BE49-F238E27FC236}">
                <a16:creationId xmlns:a16="http://schemas.microsoft.com/office/drawing/2014/main" id="{A8C4E3F9-941D-489C-B39F-1EDF978A8B09}"/>
              </a:ext>
            </a:extLst>
          </p:cNvPr>
          <p:cNvSpPr txBox="1">
            <a:spLocks/>
          </p:cNvSpPr>
          <p:nvPr/>
        </p:nvSpPr>
        <p:spPr>
          <a:xfrm>
            <a:off x="458512" y="347178"/>
            <a:ext cx="11274976" cy="70028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000" dirty="0">
                <a:solidFill>
                  <a:srgbClr val="A5B22C"/>
                </a:solidFill>
              </a:rPr>
              <a:t>Wie entsteht die Hamilton-Matrix?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C24FB22-44A8-4FE2-A5B4-A7CD4B40CC3E}"/>
              </a:ext>
            </a:extLst>
          </p:cNvPr>
          <p:cNvSpPr txBox="1"/>
          <p:nvPr/>
        </p:nvSpPr>
        <p:spPr>
          <a:xfrm>
            <a:off x="280048" y="1751722"/>
            <a:ext cx="3509911" cy="387798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de-DE" sz="2300" dirty="0">
                <a:solidFill>
                  <a:schemeClr val="accent5">
                    <a:lumMod val="50000"/>
                  </a:schemeClr>
                </a:solidFill>
              </a:rPr>
              <a:t>Was ist die Hamilton-Matrix:</a:t>
            </a:r>
          </a:p>
          <a:p>
            <a:pPr algn="just"/>
            <a:r>
              <a:rPr lang="de-DE" sz="2000" dirty="0"/>
              <a:t>Um ein Optimierungsproblem auf einem Quantencomputer zu lösen, muss man es als </a:t>
            </a:r>
            <a:r>
              <a:rPr lang="de-DE" sz="2000" b="1" dirty="0"/>
              <a:t>Hamilton-Matrix</a:t>
            </a:r>
            <a:r>
              <a:rPr lang="de-DE" sz="2000" dirty="0"/>
              <a:t> formulieren, welche dann, multipliziert mit den Werten der Qubits, minimal ist, wenn das Problem gelöst ist. Auf Basis der Hamilton-Matrix wird das Embedding generiert.</a:t>
            </a:r>
          </a:p>
        </p:txBody>
      </p:sp>
    </p:spTree>
    <p:extLst>
      <p:ext uri="{BB962C8B-B14F-4D97-AF65-F5344CB8AC3E}">
        <p14:creationId xmlns:p14="http://schemas.microsoft.com/office/powerpoint/2010/main" val="2940234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3">
            <a:extLst>
              <a:ext uri="{FF2B5EF4-FFF2-40B4-BE49-F238E27FC236}">
                <a16:creationId xmlns:a16="http://schemas.microsoft.com/office/drawing/2014/main" id="{2C65A06D-2CEC-48C1-825D-A53F8B9A4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629" y="1406769"/>
            <a:ext cx="3678066" cy="4659095"/>
          </a:xfrm>
          <a:prstGeom prst="roundRect">
            <a:avLst>
              <a:gd name="adj" fmla="val 10487"/>
            </a:avLst>
          </a:prstGeom>
          <a:solidFill>
            <a:srgbClr val="C0CF00">
              <a:alpha val="38824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5BA1C402-3392-4D0D-8B57-FF0ED979F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8314" y="1101551"/>
            <a:ext cx="6601766" cy="5660989"/>
          </a:xfrm>
          <a:prstGeom prst="roundRect">
            <a:avLst>
              <a:gd name="adj" fmla="val 9117"/>
            </a:avLst>
          </a:prstGeom>
          <a:solidFill>
            <a:srgbClr val="BFD7EF">
              <a:alpha val="45882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BAFC00E-1093-40AC-8C56-2BFF48CCCC20}"/>
              </a:ext>
            </a:extLst>
          </p:cNvPr>
          <p:cNvSpPr txBox="1"/>
          <p:nvPr/>
        </p:nvSpPr>
        <p:spPr>
          <a:xfrm>
            <a:off x="408985" y="1555886"/>
            <a:ext cx="335173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000" dirty="0"/>
              <a:t>Die </a:t>
            </a:r>
            <a:r>
              <a:rPr lang="de-DE" sz="2000" b="1" dirty="0"/>
              <a:t>Energie (Kosten) </a:t>
            </a:r>
            <a:r>
              <a:rPr lang="de-DE" sz="2000" dirty="0"/>
              <a:t>beschreibt immer, wie gut oder schlecht eine Situation ist. Um sie zu berechnen, muss man die Matrix mit den Werten der Felder multiplizieren.</a:t>
            </a:r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pPr algn="just"/>
            <a:r>
              <a:rPr lang="de-DE" sz="2000" dirty="0"/>
              <a:t>Die Aufgabe, die sich uns jetzt stellt, besteht darin für jedes Problem diesen Hamiltonian zu finden.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A048114-F4F8-4D19-BCE4-DCACF9D1D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85" y="3835140"/>
            <a:ext cx="3351735" cy="716231"/>
          </a:xfrm>
          <a:prstGeom prst="roundRect">
            <a:avLst/>
          </a:prstGeom>
        </p:spPr>
      </p:pic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D510A71B-1832-4558-8352-0BBBE8ED21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480358"/>
              </p:ext>
            </p:extLst>
          </p:nvPr>
        </p:nvGraphicFramePr>
        <p:xfrm>
          <a:off x="5494576" y="1629328"/>
          <a:ext cx="1224000" cy="12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63618539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535811941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92660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528776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CF7AC428-BD28-40A6-80B9-A9CC7244FB9C}"/>
              </a:ext>
            </a:extLst>
          </p:cNvPr>
          <p:cNvSpPr txBox="1"/>
          <p:nvPr/>
        </p:nvSpPr>
        <p:spPr>
          <a:xfrm>
            <a:off x="6718576" y="1188190"/>
            <a:ext cx="21388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100" dirty="0"/>
              <a:t>Situation: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95AF1AB6-5153-4573-81B6-D7747BFDD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701135"/>
              </p:ext>
            </p:extLst>
          </p:nvPr>
        </p:nvGraphicFramePr>
        <p:xfrm>
          <a:off x="5027557" y="3658421"/>
          <a:ext cx="2160000" cy="21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92000078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3020865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20642056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860271051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-2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80424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-2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27244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-2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91405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-2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110537"/>
                  </a:ext>
                </a:extLst>
              </a:tr>
            </a:tbl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7FE27557-9A63-43CE-B5BC-4D8BFFD2869D}"/>
              </a:ext>
            </a:extLst>
          </p:cNvPr>
          <p:cNvSpPr txBox="1"/>
          <p:nvPr/>
        </p:nvSpPr>
        <p:spPr>
          <a:xfrm>
            <a:off x="5027557" y="3013502"/>
            <a:ext cx="552185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100" dirty="0"/>
              <a:t>Multipliziert mit der Matrix: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BAA8EF1-8A5F-4BB4-BF94-E547050EFA5F}"/>
              </a:ext>
            </a:extLst>
          </p:cNvPr>
          <p:cNvSpPr txBox="1"/>
          <p:nvPr/>
        </p:nvSpPr>
        <p:spPr>
          <a:xfrm>
            <a:off x="4919557" y="6047842"/>
            <a:ext cx="237554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00" dirty="0"/>
              <a:t>Ergibt die Kosten: -4</a:t>
            </a: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7177A0AC-4F56-4427-B6CF-21D4EC153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429557"/>
              </p:ext>
            </p:extLst>
          </p:nvPr>
        </p:nvGraphicFramePr>
        <p:xfrm>
          <a:off x="8857412" y="1624943"/>
          <a:ext cx="1224000" cy="12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63618539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535811941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92660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528776"/>
                  </a:ext>
                </a:extLst>
              </a:tr>
            </a:tbl>
          </a:graphicData>
        </a:graphic>
      </p:graphicFrame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49D04F2B-F95D-4BAF-9A3A-94E248C392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76795"/>
              </p:ext>
            </p:extLst>
          </p:nvPr>
        </p:nvGraphicFramePr>
        <p:xfrm>
          <a:off x="8389412" y="3658421"/>
          <a:ext cx="2160000" cy="21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92000078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3020865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20642056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860271051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-2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80424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-2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27244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-2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91405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-2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110537"/>
                  </a:ext>
                </a:extLst>
              </a:tr>
            </a:tbl>
          </a:graphicData>
        </a:graphic>
      </p:graphicFrame>
      <p:sp>
        <p:nvSpPr>
          <p:cNvPr id="14" name="Textfeld 13">
            <a:extLst>
              <a:ext uri="{FF2B5EF4-FFF2-40B4-BE49-F238E27FC236}">
                <a16:creationId xmlns:a16="http://schemas.microsoft.com/office/drawing/2014/main" id="{07B8016E-58BD-4AAA-9D7C-0F4006493AD2}"/>
              </a:ext>
            </a:extLst>
          </p:cNvPr>
          <p:cNvSpPr txBox="1"/>
          <p:nvPr/>
        </p:nvSpPr>
        <p:spPr>
          <a:xfrm>
            <a:off x="7787993" y="5886259"/>
            <a:ext cx="35445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100" dirty="0"/>
              <a:t>Ergibt die Kosten: -6</a:t>
            </a:r>
          </a:p>
          <a:p>
            <a:pPr algn="ctr"/>
            <a:r>
              <a:rPr lang="de-DE" sz="2100" dirty="0"/>
              <a:t>Optimales Ergebnis erreicht!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9AADB3EF-D61A-4799-8F09-BA698010B026}"/>
              </a:ext>
            </a:extLst>
          </p:cNvPr>
          <p:cNvSpPr txBox="1">
            <a:spLocks/>
          </p:cNvSpPr>
          <p:nvPr/>
        </p:nvSpPr>
        <p:spPr>
          <a:xfrm>
            <a:off x="425150" y="240299"/>
            <a:ext cx="11274976" cy="70028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000" dirty="0">
                <a:solidFill>
                  <a:srgbClr val="A5B22C"/>
                </a:solidFill>
              </a:rPr>
              <a:t>Was ist die Energie?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663377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rafik 83">
            <a:extLst>
              <a:ext uri="{FF2B5EF4-FFF2-40B4-BE49-F238E27FC236}">
                <a16:creationId xmlns:a16="http://schemas.microsoft.com/office/drawing/2014/main" id="{66E10BE3-6EE3-4629-AC6D-486C4074A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637" y="-20278"/>
            <a:ext cx="3088682" cy="205912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D1D9D27-8630-4A12-8E0C-0BC2078675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31" y="3783600"/>
            <a:ext cx="3994032" cy="271355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BA51815-6E1B-4AEA-9976-4F109957E4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0" t="1853" r="9314" b="800"/>
          <a:stretch/>
        </p:blipFill>
        <p:spPr bwMode="auto">
          <a:xfrm>
            <a:off x="2896328" y="3873977"/>
            <a:ext cx="1294547" cy="2262977"/>
          </a:xfrm>
          <a:prstGeom prst="ellipse">
            <a:avLst/>
          </a:prstGeom>
          <a:noFill/>
          <a:ln w="44450">
            <a:solidFill>
              <a:srgbClr val="A5B22C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A6830516-2ED6-4542-A66E-72EE5BD028A1}"/>
              </a:ext>
            </a:extLst>
          </p:cNvPr>
          <p:cNvSpPr/>
          <p:nvPr/>
        </p:nvSpPr>
        <p:spPr>
          <a:xfrm>
            <a:off x="3351433" y="5501640"/>
            <a:ext cx="370144" cy="627175"/>
          </a:xfrm>
          <a:prstGeom prst="ellipse">
            <a:avLst/>
          </a:prstGeom>
          <a:noFill/>
          <a:ln w="44450">
            <a:solidFill>
              <a:srgbClr val="A5B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C5AB10B-32F7-482F-A949-70538743BF94}"/>
              </a:ext>
            </a:extLst>
          </p:cNvPr>
          <p:cNvSpPr/>
          <p:nvPr/>
        </p:nvSpPr>
        <p:spPr>
          <a:xfrm>
            <a:off x="444563" y="4428162"/>
            <a:ext cx="2023027" cy="1752234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44450">
            <a:solidFill>
              <a:srgbClr val="A5B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dirty="0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DD40D183-3753-4484-A36E-7BAE971894FE}"/>
              </a:ext>
            </a:extLst>
          </p:cNvPr>
          <p:cNvCxnSpPr>
            <a:cxnSpLocks/>
            <a:stCxn id="8" idx="7"/>
            <a:endCxn id="7" idx="0"/>
          </p:cNvCxnSpPr>
          <p:nvPr/>
        </p:nvCxnSpPr>
        <p:spPr>
          <a:xfrm>
            <a:off x="2171325" y="4684771"/>
            <a:ext cx="1365180" cy="816869"/>
          </a:xfrm>
          <a:prstGeom prst="line">
            <a:avLst/>
          </a:prstGeom>
          <a:ln w="44450">
            <a:solidFill>
              <a:srgbClr val="A5B2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4EE63ACB-64A0-416B-AAF4-3A926877B178}"/>
              </a:ext>
            </a:extLst>
          </p:cNvPr>
          <p:cNvCxnSpPr>
            <a:cxnSpLocks/>
            <a:stCxn id="8" idx="4"/>
            <a:endCxn id="7" idx="4"/>
          </p:cNvCxnSpPr>
          <p:nvPr/>
        </p:nvCxnSpPr>
        <p:spPr>
          <a:xfrm flipV="1">
            <a:off x="1456077" y="6128815"/>
            <a:ext cx="2080428" cy="51581"/>
          </a:xfrm>
          <a:prstGeom prst="line">
            <a:avLst/>
          </a:prstGeom>
          <a:ln w="44450">
            <a:solidFill>
              <a:srgbClr val="A5B2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FB8E9C0D-5218-480C-8B7B-F6E07585795D}"/>
              </a:ext>
            </a:extLst>
          </p:cNvPr>
          <p:cNvCxnSpPr>
            <a:cxnSpLocks/>
            <a:stCxn id="6" idx="4"/>
            <a:endCxn id="21" idx="4"/>
          </p:cNvCxnSpPr>
          <p:nvPr/>
        </p:nvCxnSpPr>
        <p:spPr>
          <a:xfrm flipV="1">
            <a:off x="3543602" y="5564846"/>
            <a:ext cx="1949455" cy="572108"/>
          </a:xfrm>
          <a:prstGeom prst="line">
            <a:avLst/>
          </a:prstGeom>
          <a:ln w="44450">
            <a:solidFill>
              <a:srgbClr val="A5B2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>
            <a:extLst>
              <a:ext uri="{FF2B5EF4-FFF2-40B4-BE49-F238E27FC236}">
                <a16:creationId xmlns:a16="http://schemas.microsoft.com/office/drawing/2014/main" id="{5445013C-9578-42FA-8436-09B706300521}"/>
              </a:ext>
            </a:extLst>
          </p:cNvPr>
          <p:cNvSpPr/>
          <p:nvPr/>
        </p:nvSpPr>
        <p:spPr>
          <a:xfrm>
            <a:off x="5128513" y="4376706"/>
            <a:ext cx="729087" cy="1188140"/>
          </a:xfrm>
          <a:prstGeom prst="ellipse">
            <a:avLst/>
          </a:prstGeom>
          <a:noFill/>
          <a:ln w="38100">
            <a:solidFill>
              <a:srgbClr val="A5B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31A79958-790B-41A3-99F3-74F80D4C9F72}"/>
              </a:ext>
            </a:extLst>
          </p:cNvPr>
          <p:cNvCxnSpPr>
            <a:cxnSpLocks/>
            <a:stCxn id="6" idx="0"/>
            <a:endCxn id="21" idx="0"/>
          </p:cNvCxnSpPr>
          <p:nvPr/>
        </p:nvCxnSpPr>
        <p:spPr>
          <a:xfrm>
            <a:off x="3543602" y="3873977"/>
            <a:ext cx="1949455" cy="502729"/>
          </a:xfrm>
          <a:prstGeom prst="line">
            <a:avLst/>
          </a:prstGeom>
          <a:ln w="44450">
            <a:solidFill>
              <a:srgbClr val="A5B2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>
            <a:extLst>
              <a:ext uri="{FF2B5EF4-FFF2-40B4-BE49-F238E27FC236}">
                <a16:creationId xmlns:a16="http://schemas.microsoft.com/office/drawing/2014/main" id="{727E90A3-5C34-41CF-BDD2-389B3639404F}"/>
              </a:ext>
            </a:extLst>
          </p:cNvPr>
          <p:cNvSpPr txBox="1"/>
          <p:nvPr/>
        </p:nvSpPr>
        <p:spPr>
          <a:xfrm>
            <a:off x="760053" y="6212828"/>
            <a:ext cx="139204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000" dirty="0"/>
              <a:t>Rechenchip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38E43135-7380-4C82-8D44-23E25F1A0160}"/>
              </a:ext>
            </a:extLst>
          </p:cNvPr>
          <p:cNvSpPr txBox="1"/>
          <p:nvPr/>
        </p:nvSpPr>
        <p:spPr>
          <a:xfrm>
            <a:off x="3173325" y="6180396"/>
            <a:ext cx="65594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000" dirty="0"/>
              <a:t>QPU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1733C554-DAEC-4ABD-B745-DF1523E7E333}"/>
              </a:ext>
            </a:extLst>
          </p:cNvPr>
          <p:cNvSpPr txBox="1"/>
          <p:nvPr/>
        </p:nvSpPr>
        <p:spPr>
          <a:xfrm>
            <a:off x="4894257" y="2177725"/>
            <a:ext cx="425225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solidFill>
                  <a:srgbClr val="8C9725"/>
                </a:solidFill>
              </a:rPr>
              <a:t>Interaktion mit dem Quantencomputer</a:t>
            </a:r>
          </a:p>
        </p:txBody>
      </p: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E7E578EE-8B0C-4873-BD47-4ACB4055011E}"/>
              </a:ext>
            </a:extLst>
          </p:cNvPr>
          <p:cNvGrpSpPr/>
          <p:nvPr/>
        </p:nvGrpSpPr>
        <p:grpSpPr>
          <a:xfrm>
            <a:off x="272669" y="144786"/>
            <a:ext cx="3896840" cy="3102017"/>
            <a:chOff x="249851" y="788769"/>
            <a:chExt cx="3896840" cy="3102017"/>
          </a:xfrm>
        </p:grpSpPr>
        <p:sp>
          <p:nvSpPr>
            <p:cNvPr id="53" name="Textfeld 2">
              <a:extLst>
                <a:ext uri="{FF2B5EF4-FFF2-40B4-BE49-F238E27FC236}">
                  <a16:creationId xmlns:a16="http://schemas.microsoft.com/office/drawing/2014/main" id="{04A372B7-49AD-4AA9-9B6B-C0E97BA8A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851" y="788769"/>
              <a:ext cx="3896840" cy="3102017"/>
            </a:xfrm>
            <a:prstGeom prst="rect">
              <a:avLst/>
            </a:prstGeom>
            <a:gradFill>
              <a:gsLst>
                <a:gs pos="48000">
                  <a:srgbClr val="FFFFFF">
                    <a:alpha val="52000"/>
                  </a:srgbClr>
                </a:gs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38100">
              <a:solidFill>
                <a:srgbClr val="A5B22C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de-DE" sz="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-10.000000	251	[0 0 0 0 1 0 0 1 0 0 1 0 0 0 0 0 0 0 1 0 0 1 0 0 0]</a:t>
              </a:r>
              <a:endPara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de-DE" sz="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-10.000000	1	[0 1 0 0 0 0 0 0 1 0 1 0 0 0 0 0 0 1 0 0 0 0 0 0 1]</a:t>
              </a:r>
              <a:endPara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de-DE" sz="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-10.000000	76	[1 0 0 0 0 0 0 0 1 0 0 1 0 0 0 0 0 0 0 1 0 0 1 0 0]</a:t>
              </a:r>
              <a:endPara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de-DE" sz="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-10.000000	216	[1 0 0 0 0 0 0 1 0 0 0 0 0 0 1 0 1 0 0 0 0 0 0 1 0]</a:t>
              </a:r>
              <a:endPara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de-DE" sz="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-10.000000	82	[0 0 1 0 0 0 0 0 0 1 0 1 0 0 0 0 0 0 1 0 1 0 0 0 0]</a:t>
              </a:r>
              <a:endPara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de-DE" sz="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-10.000000	32	[0 1 0 0 0 0 0 0 0 1 0 0 1 0 0 1 0 0 0 0 0 0 0 1 0]</a:t>
              </a:r>
              <a:endPara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de-DE" sz="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-10.000000	171	[0 0 0 1 0 0 1 0 0 0 0 0 0 0 1 0 0 1 0 0 1 0 0 0 0]</a:t>
              </a:r>
              <a:endPara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de-DE" sz="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-10.000000	36	[0 0 0 1 0 1 0 0 0 0 0 0 1 0 0 0 0 0 0 1 0 1 0 0 0]</a:t>
              </a:r>
              <a:endPara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de-DE" sz="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-10.000000	11	[0 0 0 0 1 0 1 0 0 0 0 0 0 1 0 1 0 0 0 0 0 0 1 0 0]</a:t>
              </a:r>
              <a:endPara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de-DE" sz="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-10.000000	1	[0 0 1 0 0 0 0 0 0 1 0 1 0 0 0 0 0 0 1 0 1 0 0 0 0]</a:t>
              </a:r>
              <a:endPara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de-DE" sz="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-8.000000	21	[0 0 0 0 1 0 0 1 0 0 1 0 0 0 0 0 0 0 0 0 0 0 0 1 0]</a:t>
              </a:r>
              <a:endPara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de-DE" sz="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-8.000000	6	[0 0 0 0 1 0 0 1 0 0 1 0 0 0 0 0 0 0 1 0 0 0 0 1 0]</a:t>
              </a:r>
              <a:endPara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de-DE" sz="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-8.000000	2	[0 0 0 1 0 0 0 0 0 0 1 0 0 0 0 0 0 1 0 0 0 0 0 0 1]</a:t>
              </a:r>
              <a:endPara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de-DE" sz="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-8.000000	36 	[1 0 0 0 0 0 0 1 0 0 0 0 0 0 1 0 0 0 0 0 0 0 0 1 0]</a:t>
              </a:r>
              <a:endPara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de-DE" sz="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-8.000000	55	[0 0 0 0 1 0 0 1 0 0 1 0 0 0 0 0 0 0 1 0 0 0 0 0 0]</a:t>
              </a:r>
              <a:endPara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de-DE" sz="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-8.000000	5	[0 0 0 0 1 0 0 1 0 0 1 0 0 0 0 0 0 0 0 0 0 1 0 1 0]</a:t>
              </a:r>
              <a:endPara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de-DE" sz="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-8.000000	3	[0 0 0 0 1 0 0 1 0 0 1 0 0 0 0 0 0 0 1 0 0 1 0 1 0]</a:t>
              </a:r>
              <a:endPara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de-DE" sz="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-8.000000	19	[0 0 0 0 1 0 0 1 0 0 1 0 0 0 0 0 0 0 0 0 0 1 0 0 0]</a:t>
              </a:r>
              <a:endPara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de-DE" sz="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-8.000000	2	[1 0 0 0 0 0 0 1 0 1 0 0 0 0 0 0 1 0 0 0 0 0 0 1 0]</a:t>
              </a:r>
              <a:endPara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de-DE" sz="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-8.000000	6	[1 0 0 0 0 0 0 0 0 1 0 1 0 0 0 0 0 0 0 0 0 0 1 0 0]</a:t>
              </a:r>
              <a:endPara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de-DE" sz="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-8.000000	47	[0 0 0 0 1 0 0 1 0 0 0 0 0 0 0 0 0 0 1 0 0 1 0 0 0]</a:t>
              </a:r>
              <a:endPara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de-DE" sz="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-8.000000	8	[1 0 0 0 0 0 0 1 0 0 0 0 0 0 1 0 0 0 0 0 0 1 0 1 0]</a:t>
              </a:r>
              <a:endPara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de-DE" sz="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-8.000000	30	[1 0 0 0 0 0 0 0 1 0 0 1 0 0 0 0 0 0 0 0 0 0 1 0 0]</a:t>
              </a:r>
              <a:endPara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Rechteck 53">
              <a:extLst>
                <a:ext uri="{FF2B5EF4-FFF2-40B4-BE49-F238E27FC236}">
                  <a16:creationId xmlns:a16="http://schemas.microsoft.com/office/drawing/2014/main" id="{7E200045-2CF2-4222-A222-685DA6F71FCF}"/>
                </a:ext>
              </a:extLst>
            </p:cNvPr>
            <p:cNvSpPr/>
            <p:nvPr/>
          </p:nvSpPr>
          <p:spPr>
            <a:xfrm>
              <a:off x="318974" y="3271732"/>
              <a:ext cx="3753285" cy="542332"/>
            </a:xfrm>
            <a:prstGeom prst="rect">
              <a:avLst/>
            </a:prstGeom>
            <a:gradFill flip="none" rotWithShape="1">
              <a:gsLst>
                <a:gs pos="48000">
                  <a:srgbClr val="FFFFFF">
                    <a:alpha val="52000"/>
                  </a:srgbClr>
                </a:gs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cxnSp>
        <p:nvCxnSpPr>
          <p:cNvPr id="60" name="Gerade Verbindung mit Pfeil 59">
            <a:extLst>
              <a:ext uri="{FF2B5EF4-FFF2-40B4-BE49-F238E27FC236}">
                <a16:creationId xmlns:a16="http://schemas.microsoft.com/office/drawing/2014/main" id="{AFDB0E00-1F10-484A-9D96-B3744DD5AA7A}"/>
              </a:ext>
            </a:extLst>
          </p:cNvPr>
          <p:cNvCxnSpPr>
            <a:cxnSpLocks/>
          </p:cNvCxnSpPr>
          <p:nvPr/>
        </p:nvCxnSpPr>
        <p:spPr>
          <a:xfrm flipV="1">
            <a:off x="1859551" y="3645948"/>
            <a:ext cx="1" cy="610063"/>
          </a:xfrm>
          <a:prstGeom prst="straightConnector1">
            <a:avLst/>
          </a:prstGeom>
          <a:ln w="57150">
            <a:solidFill>
              <a:srgbClr val="A5B2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feld 62">
            <a:extLst>
              <a:ext uri="{FF2B5EF4-FFF2-40B4-BE49-F238E27FC236}">
                <a16:creationId xmlns:a16="http://schemas.microsoft.com/office/drawing/2014/main" id="{B8474FE5-B801-4263-9BB4-89B1768CBA77}"/>
              </a:ext>
            </a:extLst>
          </p:cNvPr>
          <p:cNvSpPr txBox="1"/>
          <p:nvPr/>
        </p:nvSpPr>
        <p:spPr>
          <a:xfrm>
            <a:off x="170929" y="3284789"/>
            <a:ext cx="357810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000" dirty="0"/>
              <a:t>Ergebnisse</a:t>
            </a:r>
          </a:p>
        </p:txBody>
      </p:sp>
      <p:pic>
        <p:nvPicPr>
          <p:cNvPr id="71" name="Grafik 70">
            <a:extLst>
              <a:ext uri="{FF2B5EF4-FFF2-40B4-BE49-F238E27FC236}">
                <a16:creationId xmlns:a16="http://schemas.microsoft.com/office/drawing/2014/main" id="{4119C864-B3D0-4866-BA96-F2C8BD14B458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0"/>
          <a:stretch/>
        </p:blipFill>
        <p:spPr bwMode="auto">
          <a:xfrm>
            <a:off x="9982158" y="3552852"/>
            <a:ext cx="2105246" cy="25100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" name="Gerade Verbindung mit Pfeil 72">
            <a:extLst>
              <a:ext uri="{FF2B5EF4-FFF2-40B4-BE49-F238E27FC236}">
                <a16:creationId xmlns:a16="http://schemas.microsoft.com/office/drawing/2014/main" id="{5253E208-A909-49FD-BD96-CB4A4437C82F}"/>
              </a:ext>
            </a:extLst>
          </p:cNvPr>
          <p:cNvCxnSpPr>
            <a:cxnSpLocks/>
          </p:cNvCxnSpPr>
          <p:nvPr/>
        </p:nvCxnSpPr>
        <p:spPr>
          <a:xfrm flipH="1">
            <a:off x="8803759" y="4776291"/>
            <a:ext cx="1067500" cy="0"/>
          </a:xfrm>
          <a:prstGeom prst="straightConnector1">
            <a:avLst/>
          </a:prstGeom>
          <a:ln w="38100">
            <a:solidFill>
              <a:srgbClr val="A5B2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8" name="Tabelle 77">
            <a:extLst>
              <a:ext uri="{FF2B5EF4-FFF2-40B4-BE49-F238E27FC236}">
                <a16:creationId xmlns:a16="http://schemas.microsoft.com/office/drawing/2014/main" id="{482FB6ED-9F17-41E7-B379-323E0B05F9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882500"/>
              </p:ext>
            </p:extLst>
          </p:nvPr>
        </p:nvGraphicFramePr>
        <p:xfrm>
          <a:off x="9494515" y="256856"/>
          <a:ext cx="2424816" cy="242481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1551">
                  <a:extLst>
                    <a:ext uri="{9D8B030D-6E8A-4147-A177-3AD203B41FA5}">
                      <a16:colId xmlns:a16="http://schemas.microsoft.com/office/drawing/2014/main" val="1163878596"/>
                    </a:ext>
                  </a:extLst>
                </a:gridCol>
                <a:gridCol w="151551">
                  <a:extLst>
                    <a:ext uri="{9D8B030D-6E8A-4147-A177-3AD203B41FA5}">
                      <a16:colId xmlns:a16="http://schemas.microsoft.com/office/drawing/2014/main" val="1412187202"/>
                    </a:ext>
                  </a:extLst>
                </a:gridCol>
                <a:gridCol w="151551">
                  <a:extLst>
                    <a:ext uri="{9D8B030D-6E8A-4147-A177-3AD203B41FA5}">
                      <a16:colId xmlns:a16="http://schemas.microsoft.com/office/drawing/2014/main" val="2775099350"/>
                    </a:ext>
                  </a:extLst>
                </a:gridCol>
                <a:gridCol w="151551">
                  <a:extLst>
                    <a:ext uri="{9D8B030D-6E8A-4147-A177-3AD203B41FA5}">
                      <a16:colId xmlns:a16="http://schemas.microsoft.com/office/drawing/2014/main" val="1858138243"/>
                    </a:ext>
                  </a:extLst>
                </a:gridCol>
                <a:gridCol w="151551">
                  <a:extLst>
                    <a:ext uri="{9D8B030D-6E8A-4147-A177-3AD203B41FA5}">
                      <a16:colId xmlns:a16="http://schemas.microsoft.com/office/drawing/2014/main" val="714244082"/>
                    </a:ext>
                  </a:extLst>
                </a:gridCol>
                <a:gridCol w="151551">
                  <a:extLst>
                    <a:ext uri="{9D8B030D-6E8A-4147-A177-3AD203B41FA5}">
                      <a16:colId xmlns:a16="http://schemas.microsoft.com/office/drawing/2014/main" val="3462117078"/>
                    </a:ext>
                  </a:extLst>
                </a:gridCol>
                <a:gridCol w="151551">
                  <a:extLst>
                    <a:ext uri="{9D8B030D-6E8A-4147-A177-3AD203B41FA5}">
                      <a16:colId xmlns:a16="http://schemas.microsoft.com/office/drawing/2014/main" val="3188299738"/>
                    </a:ext>
                  </a:extLst>
                </a:gridCol>
                <a:gridCol w="151551">
                  <a:extLst>
                    <a:ext uri="{9D8B030D-6E8A-4147-A177-3AD203B41FA5}">
                      <a16:colId xmlns:a16="http://schemas.microsoft.com/office/drawing/2014/main" val="3366894761"/>
                    </a:ext>
                  </a:extLst>
                </a:gridCol>
                <a:gridCol w="151551">
                  <a:extLst>
                    <a:ext uri="{9D8B030D-6E8A-4147-A177-3AD203B41FA5}">
                      <a16:colId xmlns:a16="http://schemas.microsoft.com/office/drawing/2014/main" val="1001545050"/>
                    </a:ext>
                  </a:extLst>
                </a:gridCol>
                <a:gridCol w="151551">
                  <a:extLst>
                    <a:ext uri="{9D8B030D-6E8A-4147-A177-3AD203B41FA5}">
                      <a16:colId xmlns:a16="http://schemas.microsoft.com/office/drawing/2014/main" val="2873648674"/>
                    </a:ext>
                  </a:extLst>
                </a:gridCol>
                <a:gridCol w="151551">
                  <a:extLst>
                    <a:ext uri="{9D8B030D-6E8A-4147-A177-3AD203B41FA5}">
                      <a16:colId xmlns:a16="http://schemas.microsoft.com/office/drawing/2014/main" val="375827548"/>
                    </a:ext>
                  </a:extLst>
                </a:gridCol>
                <a:gridCol w="151551">
                  <a:extLst>
                    <a:ext uri="{9D8B030D-6E8A-4147-A177-3AD203B41FA5}">
                      <a16:colId xmlns:a16="http://schemas.microsoft.com/office/drawing/2014/main" val="2084217192"/>
                    </a:ext>
                  </a:extLst>
                </a:gridCol>
                <a:gridCol w="151551">
                  <a:extLst>
                    <a:ext uri="{9D8B030D-6E8A-4147-A177-3AD203B41FA5}">
                      <a16:colId xmlns:a16="http://schemas.microsoft.com/office/drawing/2014/main" val="3849580345"/>
                    </a:ext>
                  </a:extLst>
                </a:gridCol>
                <a:gridCol w="151551">
                  <a:extLst>
                    <a:ext uri="{9D8B030D-6E8A-4147-A177-3AD203B41FA5}">
                      <a16:colId xmlns:a16="http://schemas.microsoft.com/office/drawing/2014/main" val="3692520297"/>
                    </a:ext>
                  </a:extLst>
                </a:gridCol>
                <a:gridCol w="151551">
                  <a:extLst>
                    <a:ext uri="{9D8B030D-6E8A-4147-A177-3AD203B41FA5}">
                      <a16:colId xmlns:a16="http://schemas.microsoft.com/office/drawing/2014/main" val="2828737633"/>
                    </a:ext>
                  </a:extLst>
                </a:gridCol>
                <a:gridCol w="151551">
                  <a:extLst>
                    <a:ext uri="{9D8B030D-6E8A-4147-A177-3AD203B41FA5}">
                      <a16:colId xmlns:a16="http://schemas.microsoft.com/office/drawing/2014/main" val="1080611441"/>
                    </a:ext>
                  </a:extLst>
                </a:gridCol>
              </a:tblGrid>
              <a:tr h="1515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-2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extLst>
                  <a:ext uri="{0D108BD9-81ED-4DB2-BD59-A6C34878D82A}">
                    <a16:rowId xmlns:a16="http://schemas.microsoft.com/office/drawing/2014/main" val="4090187084"/>
                  </a:ext>
                </a:extLst>
              </a:tr>
              <a:tr h="1515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-2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extLst>
                  <a:ext uri="{0D108BD9-81ED-4DB2-BD59-A6C34878D82A}">
                    <a16:rowId xmlns:a16="http://schemas.microsoft.com/office/drawing/2014/main" val="307185921"/>
                  </a:ext>
                </a:extLst>
              </a:tr>
              <a:tr h="1515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-2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2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extLst>
                  <a:ext uri="{0D108BD9-81ED-4DB2-BD59-A6C34878D82A}">
                    <a16:rowId xmlns:a16="http://schemas.microsoft.com/office/drawing/2014/main" val="2932236077"/>
                  </a:ext>
                </a:extLst>
              </a:tr>
              <a:tr h="1515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-2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2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extLst>
                  <a:ext uri="{0D108BD9-81ED-4DB2-BD59-A6C34878D82A}">
                    <a16:rowId xmlns:a16="http://schemas.microsoft.com/office/drawing/2014/main" val="238792049"/>
                  </a:ext>
                </a:extLst>
              </a:tr>
              <a:tr h="1515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-2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extLst>
                  <a:ext uri="{0D108BD9-81ED-4DB2-BD59-A6C34878D82A}">
                    <a16:rowId xmlns:a16="http://schemas.microsoft.com/office/drawing/2014/main" val="3684701373"/>
                  </a:ext>
                </a:extLst>
              </a:tr>
              <a:tr h="1515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-2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extLst>
                  <a:ext uri="{0D108BD9-81ED-4DB2-BD59-A6C34878D82A}">
                    <a16:rowId xmlns:a16="http://schemas.microsoft.com/office/drawing/2014/main" val="1910864748"/>
                  </a:ext>
                </a:extLst>
              </a:tr>
              <a:tr h="1515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-2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extLst>
                  <a:ext uri="{0D108BD9-81ED-4DB2-BD59-A6C34878D82A}">
                    <a16:rowId xmlns:a16="http://schemas.microsoft.com/office/drawing/2014/main" val="4085964328"/>
                  </a:ext>
                </a:extLst>
              </a:tr>
              <a:tr h="1515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-2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extLst>
                  <a:ext uri="{0D108BD9-81ED-4DB2-BD59-A6C34878D82A}">
                    <a16:rowId xmlns:a16="http://schemas.microsoft.com/office/drawing/2014/main" val="2525384210"/>
                  </a:ext>
                </a:extLst>
              </a:tr>
              <a:tr h="1515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-2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extLst>
                  <a:ext uri="{0D108BD9-81ED-4DB2-BD59-A6C34878D82A}">
                    <a16:rowId xmlns:a16="http://schemas.microsoft.com/office/drawing/2014/main" val="1289004899"/>
                  </a:ext>
                </a:extLst>
              </a:tr>
              <a:tr h="1515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-2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extLst>
                  <a:ext uri="{0D108BD9-81ED-4DB2-BD59-A6C34878D82A}">
                    <a16:rowId xmlns:a16="http://schemas.microsoft.com/office/drawing/2014/main" val="513864636"/>
                  </a:ext>
                </a:extLst>
              </a:tr>
              <a:tr h="1515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-2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extLst>
                  <a:ext uri="{0D108BD9-81ED-4DB2-BD59-A6C34878D82A}">
                    <a16:rowId xmlns:a16="http://schemas.microsoft.com/office/drawing/2014/main" val="1781478024"/>
                  </a:ext>
                </a:extLst>
              </a:tr>
              <a:tr h="1515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-2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extLst>
                  <a:ext uri="{0D108BD9-81ED-4DB2-BD59-A6C34878D82A}">
                    <a16:rowId xmlns:a16="http://schemas.microsoft.com/office/drawing/2014/main" val="1943644262"/>
                  </a:ext>
                </a:extLst>
              </a:tr>
              <a:tr h="1515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-2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extLst>
                  <a:ext uri="{0D108BD9-81ED-4DB2-BD59-A6C34878D82A}">
                    <a16:rowId xmlns:a16="http://schemas.microsoft.com/office/drawing/2014/main" val="706036004"/>
                  </a:ext>
                </a:extLst>
              </a:tr>
              <a:tr h="1515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-2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extLst>
                  <a:ext uri="{0D108BD9-81ED-4DB2-BD59-A6C34878D82A}">
                    <a16:rowId xmlns:a16="http://schemas.microsoft.com/office/drawing/2014/main" val="3327359276"/>
                  </a:ext>
                </a:extLst>
              </a:tr>
              <a:tr h="1515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-2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extLst>
                  <a:ext uri="{0D108BD9-81ED-4DB2-BD59-A6C34878D82A}">
                    <a16:rowId xmlns:a16="http://schemas.microsoft.com/office/drawing/2014/main" val="4256270222"/>
                  </a:ext>
                </a:extLst>
              </a:tr>
              <a:tr h="1515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-2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01" marR="31201" marT="0" marB="0" anchor="ctr"/>
                </a:tc>
                <a:extLst>
                  <a:ext uri="{0D108BD9-81ED-4DB2-BD59-A6C34878D82A}">
                    <a16:rowId xmlns:a16="http://schemas.microsoft.com/office/drawing/2014/main" val="3655715543"/>
                  </a:ext>
                </a:extLst>
              </a:tr>
            </a:tbl>
          </a:graphicData>
        </a:graphic>
      </p:graphicFrame>
      <p:sp>
        <p:nvSpPr>
          <p:cNvPr id="79" name="Rectangle 1">
            <a:extLst>
              <a:ext uri="{FF2B5EF4-FFF2-40B4-BE49-F238E27FC236}">
                <a16:creationId xmlns:a16="http://schemas.microsoft.com/office/drawing/2014/main" id="{C2967D13-FE62-4384-9332-42A6CD679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67513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cxnSp>
        <p:nvCxnSpPr>
          <p:cNvPr id="81" name="Gerade Verbindung mit Pfeil 80">
            <a:extLst>
              <a:ext uri="{FF2B5EF4-FFF2-40B4-BE49-F238E27FC236}">
                <a16:creationId xmlns:a16="http://schemas.microsoft.com/office/drawing/2014/main" id="{AFC7DE9F-2E98-43CB-98DA-58C44E0814C0}"/>
              </a:ext>
            </a:extLst>
          </p:cNvPr>
          <p:cNvCxnSpPr>
            <a:cxnSpLocks/>
          </p:cNvCxnSpPr>
          <p:nvPr/>
        </p:nvCxnSpPr>
        <p:spPr>
          <a:xfrm>
            <a:off x="10981132" y="2833299"/>
            <a:ext cx="0" cy="595701"/>
          </a:xfrm>
          <a:prstGeom prst="straightConnector1">
            <a:avLst/>
          </a:prstGeom>
          <a:ln w="57150">
            <a:solidFill>
              <a:srgbClr val="A5B2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426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3">
            <a:extLst>
              <a:ext uri="{FF2B5EF4-FFF2-40B4-BE49-F238E27FC236}">
                <a16:creationId xmlns:a16="http://schemas.microsoft.com/office/drawing/2014/main" id="{07EB5D4E-C0BE-4AE1-9264-D8DF1483D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7496" y="1389069"/>
            <a:ext cx="4086938" cy="4770570"/>
          </a:xfrm>
          <a:prstGeom prst="roundRect">
            <a:avLst>
              <a:gd name="adj" fmla="val 8766"/>
            </a:avLst>
          </a:prstGeom>
          <a:solidFill>
            <a:schemeClr val="accent2">
              <a:alpha val="38824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0A7D9694-59BB-476C-B888-E53966FC2C6E}"/>
              </a:ext>
            </a:extLst>
          </p:cNvPr>
          <p:cNvSpPr/>
          <p:nvPr/>
        </p:nvSpPr>
        <p:spPr>
          <a:xfrm>
            <a:off x="5888628" y="1698722"/>
            <a:ext cx="2160000" cy="2139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AutoShape 3">
            <a:extLst>
              <a:ext uri="{FF2B5EF4-FFF2-40B4-BE49-F238E27FC236}">
                <a16:creationId xmlns:a16="http://schemas.microsoft.com/office/drawing/2014/main" id="{132C44DA-7AD9-443D-B42A-1AA37D1C5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155" y="1137542"/>
            <a:ext cx="3678066" cy="2476003"/>
          </a:xfrm>
          <a:prstGeom prst="roundRect">
            <a:avLst>
              <a:gd name="adj" fmla="val 10487"/>
            </a:avLst>
          </a:prstGeom>
          <a:solidFill>
            <a:srgbClr val="C0CF00">
              <a:alpha val="38824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BDA8E830-B719-47DA-ADD3-FD5797E2A109}"/>
              </a:ext>
            </a:extLst>
          </p:cNvPr>
          <p:cNvSpPr/>
          <p:nvPr/>
        </p:nvSpPr>
        <p:spPr>
          <a:xfrm>
            <a:off x="6425610" y="2236017"/>
            <a:ext cx="541254" cy="540000"/>
          </a:xfrm>
          <a:prstGeom prst="rect">
            <a:avLst/>
          </a:prstGeom>
          <a:solidFill>
            <a:srgbClr val="A5B2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AC230F18-BCBB-418A-93B1-9B21ABD81BBC}"/>
              </a:ext>
            </a:extLst>
          </p:cNvPr>
          <p:cNvSpPr/>
          <p:nvPr/>
        </p:nvSpPr>
        <p:spPr>
          <a:xfrm>
            <a:off x="6968628" y="3313313"/>
            <a:ext cx="541254" cy="540000"/>
          </a:xfrm>
          <a:prstGeom prst="rect">
            <a:avLst/>
          </a:prstGeom>
          <a:solidFill>
            <a:srgbClr val="A5B2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A9DA98DC-B537-45A9-9045-1C707DFE5152}"/>
              </a:ext>
            </a:extLst>
          </p:cNvPr>
          <p:cNvSpPr/>
          <p:nvPr/>
        </p:nvSpPr>
        <p:spPr>
          <a:xfrm>
            <a:off x="6970392" y="2777229"/>
            <a:ext cx="541254" cy="54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EF79D08A-D36A-4E38-BDCD-8D80847E66F8}"/>
              </a:ext>
            </a:extLst>
          </p:cNvPr>
          <p:cNvSpPr/>
          <p:nvPr/>
        </p:nvSpPr>
        <p:spPr>
          <a:xfrm>
            <a:off x="7507374" y="2238722"/>
            <a:ext cx="541254" cy="54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2A7A2D28-43FA-4BEE-9D17-57B095981602}"/>
              </a:ext>
            </a:extLst>
          </p:cNvPr>
          <p:cNvSpPr/>
          <p:nvPr/>
        </p:nvSpPr>
        <p:spPr>
          <a:xfrm>
            <a:off x="6427374" y="2238722"/>
            <a:ext cx="541254" cy="54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9C43AAD-AEF3-4191-9B32-44455C83E562}"/>
              </a:ext>
            </a:extLst>
          </p:cNvPr>
          <p:cNvSpPr/>
          <p:nvPr/>
        </p:nvSpPr>
        <p:spPr>
          <a:xfrm>
            <a:off x="6427374" y="1698722"/>
            <a:ext cx="541254" cy="54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0092F8F-924B-4349-8924-D8E02A4A0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61" y="4223613"/>
            <a:ext cx="2300945" cy="230094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6BA78F7-8AB3-4B0D-95F7-87D352D9A4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897" y="4997902"/>
            <a:ext cx="379465" cy="37946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7393AFE-D228-4E44-B2A6-9CB5525B3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759" y="4997773"/>
            <a:ext cx="379465" cy="37946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27C011C8-E442-423E-B9FC-34F3384299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897" y="4997902"/>
            <a:ext cx="379465" cy="379465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8A46F974-A241-41FD-909F-6AEDA02E5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621" y="4995201"/>
            <a:ext cx="379465" cy="37946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C7CB1BAF-5208-4ADE-ADB6-C43D29C082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759" y="4997644"/>
            <a:ext cx="379465" cy="379465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1F0AD340-772C-4ECD-8B69-D3D72D131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345" y="4995201"/>
            <a:ext cx="379465" cy="379465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CEA3ADC0-7B1B-476E-93FF-B30D2DD687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345" y="4995201"/>
            <a:ext cx="379465" cy="379465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02049E60-7952-4B94-BE81-81B032D2CB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345" y="4995201"/>
            <a:ext cx="379465" cy="37946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0C03AC1-743C-49DC-8B5B-0754F33265BD}"/>
              </a:ext>
            </a:extLst>
          </p:cNvPr>
          <p:cNvSpPr txBox="1"/>
          <p:nvPr/>
        </p:nvSpPr>
        <p:spPr>
          <a:xfrm>
            <a:off x="625387" y="3718524"/>
            <a:ext cx="3666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rgbClr val="A5B22C"/>
                </a:solidFill>
              </a:rPr>
              <a:t>Erlaubte Züge einer Schachdame:</a:t>
            </a: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1B340F10-1E58-40CF-AD3A-65F42F84132B}"/>
              </a:ext>
            </a:extLst>
          </p:cNvPr>
          <p:cNvSpPr txBox="1">
            <a:spLocks/>
          </p:cNvSpPr>
          <p:nvPr/>
        </p:nvSpPr>
        <p:spPr>
          <a:xfrm>
            <a:off x="458512" y="292837"/>
            <a:ext cx="11274976" cy="70028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000" dirty="0">
                <a:solidFill>
                  <a:srgbClr val="A5B22C"/>
                </a:solidFill>
              </a:rPr>
              <a:t>Das n-Damenproblem</a:t>
            </a:r>
            <a:endParaRPr lang="de-DE" sz="4000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24AE6592-84F6-4848-AAB1-45DE38B9D06A}"/>
              </a:ext>
            </a:extLst>
          </p:cNvPr>
          <p:cNvSpPr txBox="1"/>
          <p:nvPr/>
        </p:nvSpPr>
        <p:spPr>
          <a:xfrm>
            <a:off x="702321" y="1242521"/>
            <a:ext cx="33517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000" dirty="0"/>
              <a:t>Das n-Damenproblem ist ein Schachproblem, bei dem es darum geht, auf einem n x n Feld n Schachdamen (z.B. auf einem 6 x 6 Feld 6 Damen) so anzuordnen, dass sie sich gegenseitig nicht bedrohen.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DCAD0BDD-59C1-46C3-B692-882AAE6E7498}"/>
              </a:ext>
            </a:extLst>
          </p:cNvPr>
          <p:cNvSpPr txBox="1"/>
          <p:nvPr/>
        </p:nvSpPr>
        <p:spPr>
          <a:xfrm>
            <a:off x="5120662" y="3999988"/>
            <a:ext cx="3351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Daraus folgen drei Regeln:</a:t>
            </a:r>
          </a:p>
        </p:txBody>
      </p:sp>
      <p:graphicFrame>
        <p:nvGraphicFramePr>
          <p:cNvPr id="26" name="Tabelle 25">
            <a:extLst>
              <a:ext uri="{FF2B5EF4-FFF2-40B4-BE49-F238E27FC236}">
                <a16:creationId xmlns:a16="http://schemas.microsoft.com/office/drawing/2014/main" id="{59CCF183-BFA8-4C60-BBAD-05CE59F191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855426"/>
              </p:ext>
            </p:extLst>
          </p:nvPr>
        </p:nvGraphicFramePr>
        <p:xfrm>
          <a:off x="5888628" y="1698722"/>
          <a:ext cx="2160000" cy="21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92000078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3020865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20642056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860271051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580424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827244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391405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110537"/>
                  </a:ext>
                </a:extLst>
              </a:tr>
            </a:tbl>
          </a:graphicData>
        </a:graphic>
      </p:graphicFrame>
      <p:pic>
        <p:nvPicPr>
          <p:cNvPr id="28" name="Grafik 27">
            <a:extLst>
              <a:ext uri="{FF2B5EF4-FFF2-40B4-BE49-F238E27FC236}">
                <a16:creationId xmlns:a16="http://schemas.microsoft.com/office/drawing/2014/main" id="{6CBE5486-E49F-47BC-B3C9-7EE40E79E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444" y="2262914"/>
            <a:ext cx="496130" cy="49613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B65DB731-CB16-41FA-B7C1-1354228FBF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232" y="2267096"/>
            <a:ext cx="496130" cy="496130"/>
          </a:xfrm>
          <a:prstGeom prst="rect">
            <a:avLst/>
          </a:prstGeom>
          <a:noFill/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6841F43A-3FCC-415F-995C-CEEF3ECE1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698" y="2799988"/>
            <a:ext cx="496130" cy="496130"/>
          </a:xfrm>
          <a:prstGeom prst="rect">
            <a:avLst/>
          </a:prstGeom>
          <a:noFill/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2AA4E782-FCCC-4BB9-ADE5-258D1A8276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444" y="1732753"/>
            <a:ext cx="496130" cy="496130"/>
          </a:xfrm>
          <a:prstGeom prst="rect">
            <a:avLst/>
          </a:prstGeom>
          <a:noFill/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5AC69A44-5A67-4F3F-9CF2-FA7A4561B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486" y="3341687"/>
            <a:ext cx="496130" cy="496130"/>
          </a:xfrm>
          <a:prstGeom prst="rect">
            <a:avLst/>
          </a:prstGeom>
          <a:noFill/>
        </p:spPr>
      </p:pic>
      <p:sp>
        <p:nvSpPr>
          <p:cNvPr id="38" name="Textfeld 37">
            <a:extLst>
              <a:ext uri="{FF2B5EF4-FFF2-40B4-BE49-F238E27FC236}">
                <a16:creationId xmlns:a16="http://schemas.microsoft.com/office/drawing/2014/main" id="{9993AF79-3830-4DA9-92B9-372577C4198D}"/>
              </a:ext>
            </a:extLst>
          </p:cNvPr>
          <p:cNvSpPr txBox="1"/>
          <p:nvPr/>
        </p:nvSpPr>
        <p:spPr>
          <a:xfrm>
            <a:off x="9552397" y="2500763"/>
            <a:ext cx="231470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200" dirty="0"/>
              <a:t>Unsere Aufgabe war es, einen Hamiltonian aufzustellen, der dann minimal ist, wenn das Problem gelöst ist!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70A46828-571C-4B03-BA81-FB514A4167BF}"/>
              </a:ext>
            </a:extLst>
          </p:cNvPr>
          <p:cNvSpPr txBox="1"/>
          <p:nvPr/>
        </p:nvSpPr>
        <p:spPr>
          <a:xfrm>
            <a:off x="5120662" y="4523108"/>
            <a:ext cx="3629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Pro Spalte höchstens eine Dame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F407E145-53F4-4BEC-A090-DC25EBDDCB83}"/>
              </a:ext>
            </a:extLst>
          </p:cNvPr>
          <p:cNvSpPr txBox="1"/>
          <p:nvPr/>
        </p:nvSpPr>
        <p:spPr>
          <a:xfrm>
            <a:off x="5120662" y="4923218"/>
            <a:ext cx="3629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Pro Reihe höchstens eine Dame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2846301-0679-468B-9FB2-200560DF4C16}"/>
              </a:ext>
            </a:extLst>
          </p:cNvPr>
          <p:cNvSpPr txBox="1"/>
          <p:nvPr/>
        </p:nvSpPr>
        <p:spPr>
          <a:xfrm>
            <a:off x="5120662" y="5323328"/>
            <a:ext cx="3923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Pro Diagonale höchstens eine Dame</a:t>
            </a:r>
          </a:p>
        </p:txBody>
      </p:sp>
    </p:spTree>
    <p:extLst>
      <p:ext uri="{BB962C8B-B14F-4D97-AF65-F5344CB8AC3E}">
        <p14:creationId xmlns:p14="http://schemas.microsoft.com/office/powerpoint/2010/main" val="292948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48148E-6 L 0.00104 0.16574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828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48148E-6 L -0.06302 -0.00116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" y="-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022E-16 L -0.00013 -0.10972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548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L 0.09336 -0.00046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1" y="-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022E-16 L 0.06276 -0.10972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8" y="-548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022E-16 L 0.09336 0.16435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1" y="821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022E-16 L -0.06302 0.10995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" y="548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48148E-6 L -0.06302 -0.10926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" y="-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200"/>
                            </p:stCondLst>
                            <p:childTnLst>
                              <p:par>
                                <p:cTn id="64" presetID="10" presetClass="exit" presetSubtype="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4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8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2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5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5" grpId="0" animBg="1"/>
      <p:bldP spid="34" grpId="0" animBg="1"/>
      <p:bldP spid="34" grpId="1" animBg="1"/>
      <p:bldP spid="33" grpId="0" animBg="1"/>
      <p:bldP spid="33" grpId="1" animBg="1"/>
      <p:bldP spid="32" grpId="0" animBg="1"/>
      <p:bldP spid="32" grpId="1" animBg="1"/>
      <p:bldP spid="32" grpId="2" animBg="1"/>
      <p:bldP spid="32" grpId="3" animBg="1"/>
      <p:bldP spid="32" grpId="4" animBg="1"/>
      <p:bldP spid="32" grpId="5" animBg="1"/>
      <p:bldP spid="7" grpId="0" animBg="1"/>
      <p:bldP spid="7" grpId="1" animBg="1"/>
      <p:bldP spid="41" grpId="0"/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A5099ABF-E427-4CFD-A80C-7ED4F7FE0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978853"/>
              </p:ext>
            </p:extLst>
          </p:nvPr>
        </p:nvGraphicFramePr>
        <p:xfrm>
          <a:off x="668947" y="1178940"/>
          <a:ext cx="3454400" cy="3454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5900">
                  <a:extLst>
                    <a:ext uri="{9D8B030D-6E8A-4147-A177-3AD203B41FA5}">
                      <a16:colId xmlns:a16="http://schemas.microsoft.com/office/drawing/2014/main" val="491235052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3086358939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769323154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309181450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1803521078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1274630285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396671783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742409779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3081901196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4292370937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1494721817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264640717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797652297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768356941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452167895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513288762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2034811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93677884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43557561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27636933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62497956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50643643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30283049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67093195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33817574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27396163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90857963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10489663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48637217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2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31719529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20178266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-2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87423737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6C6A0406-1B67-4B8D-BBBD-1BF5808CC41A}"/>
              </a:ext>
            </a:extLst>
          </p:cNvPr>
          <p:cNvSpPr txBox="1"/>
          <p:nvPr/>
        </p:nvSpPr>
        <p:spPr>
          <a:xfrm>
            <a:off x="454846" y="673948"/>
            <a:ext cx="38826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rgbClr val="A5B22C"/>
                </a:solidFill>
              </a:rPr>
              <a:t>Hamiltonian des 4-Damenproblems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23FC95E-A201-4157-9F35-1E05225F39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4" t="18608" r="26506"/>
          <a:stretch/>
        </p:blipFill>
        <p:spPr>
          <a:xfrm>
            <a:off x="7914266" y="1571199"/>
            <a:ext cx="3454401" cy="306214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0BC75FF-80B8-49D7-9702-02EAE788942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547" y="4241081"/>
            <a:ext cx="2414905" cy="2414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8713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4392</Words>
  <Application>Microsoft Office PowerPoint</Application>
  <PresentationFormat>Breitbild</PresentationFormat>
  <Paragraphs>3500</Paragraphs>
  <Slides>17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</vt:lpstr>
      <vt:lpstr>Lösung des n-Damenproblems auf einem adiabatischen Quantencomputer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Lösung des n-Damenproblems auf einem adiabatischen Quantencomputer</dc:title>
  <dc:creator>Jakov</dc:creator>
  <cp:lastModifiedBy>Jakov</cp:lastModifiedBy>
  <cp:revision>155</cp:revision>
  <dcterms:created xsi:type="dcterms:W3CDTF">2019-03-08T11:57:02Z</dcterms:created>
  <dcterms:modified xsi:type="dcterms:W3CDTF">2019-03-27T16:57:52Z</dcterms:modified>
</cp:coreProperties>
</file>